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7.xml"/><Relationship Id="rId55" Type="http://schemas.openxmlformats.org/officeDocument/2006/relationships/font" Target="fonts/Lato-bold.fntdata"/><Relationship Id="rId10" Type="http://schemas.openxmlformats.org/officeDocument/2006/relationships/slide" Target="slides/slide6.xml"/><Relationship Id="rId54" Type="http://schemas.openxmlformats.org/officeDocument/2006/relationships/font" Target="fonts/Lato-regular.fntdata"/><Relationship Id="rId13" Type="http://schemas.openxmlformats.org/officeDocument/2006/relationships/slide" Target="slides/slide9.xml"/><Relationship Id="rId57" Type="http://schemas.openxmlformats.org/officeDocument/2006/relationships/font" Target="fonts/Lato-boldItalic.fntdata"/><Relationship Id="rId12" Type="http://schemas.openxmlformats.org/officeDocument/2006/relationships/slide" Target="slides/slide8.xml"/><Relationship Id="rId56" Type="http://schemas.openxmlformats.org/officeDocument/2006/relationships/font" Target="fonts/La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27272"/>
              <a:buChar char="●"/>
              <a:defRPr sz="1100"/>
            </a:lvl1pPr>
            <a:lvl2pPr lvl="1">
              <a:spcBef>
                <a:spcPts val="0"/>
              </a:spcBef>
              <a:buSzPct val="127272"/>
              <a:buChar char="○"/>
              <a:defRPr sz="1100"/>
            </a:lvl2pPr>
            <a:lvl3pPr lvl="2">
              <a:spcBef>
                <a:spcPts val="0"/>
              </a:spcBef>
              <a:buSzPct val="127272"/>
              <a:buChar char="■"/>
              <a:defRPr sz="1100"/>
            </a:lvl3pPr>
            <a:lvl4pPr lvl="3">
              <a:spcBef>
                <a:spcPts val="0"/>
              </a:spcBef>
              <a:buSzPct val="127272"/>
              <a:buChar char="●"/>
              <a:defRPr sz="1100"/>
            </a:lvl4pPr>
            <a:lvl5pPr lvl="4">
              <a:spcBef>
                <a:spcPts val="0"/>
              </a:spcBef>
              <a:buSzPct val="127272"/>
              <a:buChar char="○"/>
              <a:defRPr sz="1100"/>
            </a:lvl5pPr>
            <a:lvl6pPr lvl="5">
              <a:spcBef>
                <a:spcPts val="0"/>
              </a:spcBef>
              <a:buSzPct val="127272"/>
              <a:buChar char="■"/>
              <a:defRPr sz="1100"/>
            </a:lvl6pPr>
            <a:lvl7pPr lvl="6">
              <a:spcBef>
                <a:spcPts val="0"/>
              </a:spcBef>
              <a:buSzPct val="127272"/>
              <a:buChar char="●"/>
              <a:defRPr sz="1100"/>
            </a:lvl7pPr>
            <a:lvl8pPr lvl="7">
              <a:spcBef>
                <a:spcPts val="0"/>
              </a:spcBef>
              <a:buSzPct val="127272"/>
              <a:buChar char="○"/>
              <a:defRPr sz="1100"/>
            </a:lvl8pPr>
            <a:lvl9pPr lvl="8">
              <a:spcBef>
                <a:spcPts val="0"/>
              </a:spcBef>
              <a:buSzPct val="127272"/>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4" name="Shape 3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ctrTitle"/>
          </p:nvPr>
        </p:nvSpPr>
        <p:spPr>
          <a:xfrm>
            <a:off x="729450" y="1322450"/>
            <a:ext cx="3787800" cy="1988100"/>
          </a:xfrm>
          <a:prstGeom prst="rect">
            <a:avLst/>
          </a:prstGeom>
        </p:spPr>
        <p:txBody>
          <a:bodyPr anchorCtr="0" anchor="t" bIns="91425" lIns="91425" rIns="91425" wrap="square" tIns="91425"/>
          <a:lstStyle>
            <a:lvl1pPr lvl="0">
              <a:spcBef>
                <a:spcPts val="0"/>
              </a:spcBef>
              <a:buClr>
                <a:schemeClr val="dk2"/>
              </a:buClr>
              <a:buSzPct val="100000"/>
              <a:defRPr sz="4000">
                <a:solidFill>
                  <a:schemeClr val="dk2"/>
                </a:solidFill>
              </a:defRPr>
            </a:lvl1pPr>
            <a:lvl2pPr lvl="1">
              <a:spcBef>
                <a:spcPts val="0"/>
              </a:spcBef>
              <a:buClr>
                <a:schemeClr val="dk2"/>
              </a:buClr>
              <a:buSzPct val="100000"/>
              <a:defRPr sz="4000">
                <a:solidFill>
                  <a:schemeClr val="dk2"/>
                </a:solidFill>
              </a:defRPr>
            </a:lvl2pPr>
            <a:lvl3pPr lvl="2">
              <a:spcBef>
                <a:spcPts val="0"/>
              </a:spcBef>
              <a:buClr>
                <a:schemeClr val="dk2"/>
              </a:buClr>
              <a:buSzPct val="100000"/>
              <a:defRPr sz="4000">
                <a:solidFill>
                  <a:schemeClr val="dk2"/>
                </a:solidFill>
              </a:defRPr>
            </a:lvl3pPr>
            <a:lvl4pPr lvl="3">
              <a:spcBef>
                <a:spcPts val="0"/>
              </a:spcBef>
              <a:buClr>
                <a:schemeClr val="dk2"/>
              </a:buClr>
              <a:buSzPct val="100000"/>
              <a:defRPr sz="4000">
                <a:solidFill>
                  <a:schemeClr val="dk2"/>
                </a:solidFill>
              </a:defRPr>
            </a:lvl4pPr>
            <a:lvl5pPr lvl="4">
              <a:spcBef>
                <a:spcPts val="0"/>
              </a:spcBef>
              <a:buClr>
                <a:schemeClr val="dk2"/>
              </a:buClr>
              <a:buSzPct val="100000"/>
              <a:defRPr sz="4000">
                <a:solidFill>
                  <a:schemeClr val="dk2"/>
                </a:solidFill>
              </a:defRPr>
            </a:lvl5pPr>
            <a:lvl6pPr lvl="5">
              <a:spcBef>
                <a:spcPts val="0"/>
              </a:spcBef>
              <a:buClr>
                <a:schemeClr val="dk2"/>
              </a:buClr>
              <a:buSzPct val="100000"/>
              <a:defRPr sz="4000">
                <a:solidFill>
                  <a:schemeClr val="dk2"/>
                </a:solidFill>
              </a:defRPr>
            </a:lvl6pPr>
            <a:lvl7pPr lvl="6">
              <a:spcBef>
                <a:spcPts val="0"/>
              </a:spcBef>
              <a:buClr>
                <a:schemeClr val="dk2"/>
              </a:buClr>
              <a:buSzPct val="100000"/>
              <a:defRPr sz="4000">
                <a:solidFill>
                  <a:schemeClr val="dk2"/>
                </a:solidFill>
              </a:defRPr>
            </a:lvl7pPr>
            <a:lvl8pPr lvl="7">
              <a:spcBef>
                <a:spcPts val="0"/>
              </a:spcBef>
              <a:buClr>
                <a:schemeClr val="dk2"/>
              </a:buClr>
              <a:buSzPct val="100000"/>
              <a:defRPr sz="4000">
                <a:solidFill>
                  <a:schemeClr val="dk2"/>
                </a:solidFill>
              </a:defRPr>
            </a:lvl8pPr>
            <a:lvl9pPr lvl="8">
              <a:spcBef>
                <a:spcPts val="0"/>
              </a:spcBef>
              <a:buClr>
                <a:schemeClr val="dk2"/>
              </a:buClr>
              <a:buSzPct val="100000"/>
              <a:defRPr sz="4000">
                <a:solidFill>
                  <a:schemeClr val="dk2"/>
                </a:solidFill>
              </a:defRPr>
            </a:lvl9pPr>
          </a:lstStyle>
          <a:p/>
        </p:txBody>
      </p:sp>
      <p:sp>
        <p:nvSpPr>
          <p:cNvPr id="11" name="Shape 11"/>
          <p:cNvSpPr txBox="1"/>
          <p:nvPr>
            <p:ph idx="1" type="subTitle"/>
          </p:nvPr>
        </p:nvSpPr>
        <p:spPr>
          <a:xfrm>
            <a:off x="729595" y="3401500"/>
            <a:ext cx="37878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2" name="Shape 1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grpSp>
        <p:nvGrpSpPr>
          <p:cNvPr id="13" name="Shape 13"/>
          <p:cNvGrpSpPr/>
          <p:nvPr/>
        </p:nvGrpSpPr>
        <p:grpSpPr>
          <a:xfrm>
            <a:off x="830392" y="1191256"/>
            <a:ext cx="745763" cy="45826"/>
            <a:chOff x="4580561" y="2589004"/>
            <a:chExt cx="1064464" cy="25200"/>
          </a:xfrm>
        </p:grpSpPr>
        <p:sp>
          <p:nvSpPr>
            <p:cNvPr id="14" name="Shape 1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0" name="Shape 90"/>
        <p:cNvGrpSpPr/>
        <p:nvPr/>
      </p:nvGrpSpPr>
      <p:grpSpPr>
        <a:xfrm>
          <a:off x="0" y="0"/>
          <a:ext cx="0" cy="0"/>
          <a:chOff x="0" y="0"/>
          <a:chExt cx="0" cy="0"/>
        </a:xfrm>
      </p:grpSpPr>
      <p:sp>
        <p:nvSpPr>
          <p:cNvPr id="91" name="Shape 91"/>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92" name="Shape 92"/>
          <p:cNvGrpSpPr/>
          <p:nvPr/>
        </p:nvGrpSpPr>
        <p:grpSpPr>
          <a:xfrm>
            <a:off x="830392" y="1191256"/>
            <a:ext cx="745763" cy="45826"/>
            <a:chOff x="4580561" y="2589004"/>
            <a:chExt cx="1064464" cy="25200"/>
          </a:xfrm>
        </p:grpSpPr>
        <p:sp>
          <p:nvSpPr>
            <p:cNvPr id="93" name="Shape 9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chemeClr val="dk2"/>
              </a:buClr>
              <a:buSzPct val="100000"/>
              <a:defRPr sz="3000">
                <a:solidFill>
                  <a:schemeClr val="dk2"/>
                </a:solidFill>
              </a:defRPr>
            </a:lvl1pPr>
            <a:lvl2pPr lvl="1">
              <a:spcBef>
                <a:spcPts val="0"/>
              </a:spcBef>
              <a:buClr>
                <a:schemeClr val="dk2"/>
              </a:buClr>
              <a:buSzPct val="100000"/>
              <a:defRPr sz="3000">
                <a:solidFill>
                  <a:schemeClr val="dk2"/>
                </a:solidFill>
              </a:defRPr>
            </a:lvl2pPr>
            <a:lvl3pPr lvl="2">
              <a:spcBef>
                <a:spcPts val="0"/>
              </a:spcBef>
              <a:buClr>
                <a:schemeClr val="dk2"/>
              </a:buClr>
              <a:buSzPct val="100000"/>
              <a:defRPr sz="3000">
                <a:solidFill>
                  <a:schemeClr val="dk2"/>
                </a:solidFill>
              </a:defRPr>
            </a:lvl3pPr>
            <a:lvl4pPr lvl="3">
              <a:spcBef>
                <a:spcPts val="0"/>
              </a:spcBef>
              <a:buClr>
                <a:schemeClr val="dk2"/>
              </a:buClr>
              <a:buSzPct val="100000"/>
              <a:defRPr sz="3000">
                <a:solidFill>
                  <a:schemeClr val="dk2"/>
                </a:solidFill>
              </a:defRPr>
            </a:lvl4pPr>
            <a:lvl5pPr lvl="4">
              <a:spcBef>
                <a:spcPts val="0"/>
              </a:spcBef>
              <a:buClr>
                <a:schemeClr val="dk2"/>
              </a:buClr>
              <a:buSzPct val="100000"/>
              <a:defRPr sz="3000">
                <a:solidFill>
                  <a:schemeClr val="dk2"/>
                </a:solidFill>
              </a:defRPr>
            </a:lvl5pPr>
            <a:lvl6pPr lvl="5">
              <a:spcBef>
                <a:spcPts val="0"/>
              </a:spcBef>
              <a:buClr>
                <a:schemeClr val="dk2"/>
              </a:buClr>
              <a:buSzPct val="100000"/>
              <a:defRPr sz="3000">
                <a:solidFill>
                  <a:schemeClr val="dk2"/>
                </a:solidFill>
              </a:defRPr>
            </a:lvl6pPr>
            <a:lvl7pPr lvl="6">
              <a:spcBef>
                <a:spcPts val="0"/>
              </a:spcBef>
              <a:buClr>
                <a:schemeClr val="dk2"/>
              </a:buClr>
              <a:buSzPct val="100000"/>
              <a:defRPr sz="3000">
                <a:solidFill>
                  <a:schemeClr val="dk2"/>
                </a:solidFill>
              </a:defRPr>
            </a:lvl7pPr>
            <a:lvl8pPr lvl="7">
              <a:spcBef>
                <a:spcPts val="0"/>
              </a:spcBef>
              <a:buClr>
                <a:schemeClr val="dk2"/>
              </a:buClr>
              <a:buSzPct val="100000"/>
              <a:defRPr sz="3000">
                <a:solidFill>
                  <a:schemeClr val="dk2"/>
                </a:solidFill>
              </a:defRPr>
            </a:lvl8pPr>
            <a:lvl9pPr lvl="8">
              <a:spcBef>
                <a:spcPts val="0"/>
              </a:spcBef>
              <a:buClr>
                <a:schemeClr val="dk2"/>
              </a:buClr>
              <a:buSzPct val="100000"/>
              <a:defRPr sz="3000">
                <a:solidFill>
                  <a:schemeClr val="dk2"/>
                </a:solidFill>
              </a:defRPr>
            </a:lvl9pPr>
          </a:lstStyle>
          <a:p/>
        </p:txBody>
      </p:sp>
      <p:sp>
        <p:nvSpPr>
          <p:cNvPr id="96" name="Shape 96"/>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97" name="Shape 97"/>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p:spTree>
      <p:nvGrpSpPr>
        <p:cNvPr id="99" name="Shape 99"/>
        <p:cNvGrpSpPr/>
        <p:nvPr/>
      </p:nvGrpSpPr>
      <p:grpSpPr>
        <a:xfrm>
          <a:off x="0" y="0"/>
          <a:ext cx="0" cy="0"/>
          <a:chOff x="0" y="0"/>
          <a:chExt cx="0" cy="0"/>
        </a:xfrm>
      </p:grpSpPr>
      <p:grpSp>
        <p:nvGrpSpPr>
          <p:cNvPr id="100" name="Shape 100"/>
          <p:cNvGrpSpPr/>
          <p:nvPr/>
        </p:nvGrpSpPr>
        <p:grpSpPr>
          <a:xfrm>
            <a:off x="830392" y="1191256"/>
            <a:ext cx="745763" cy="45826"/>
            <a:chOff x="4580561" y="2589004"/>
            <a:chExt cx="1064464" cy="25200"/>
          </a:xfrm>
        </p:grpSpPr>
        <p:sp>
          <p:nvSpPr>
            <p:cNvPr id="101" name="Shape 101"/>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rgbClr val="FFFFFF"/>
              </a:buClr>
              <a:buSzPct val="100000"/>
              <a:defRPr sz="3000">
                <a:solidFill>
                  <a:srgbClr val="FFFFFF"/>
                </a:solidFill>
              </a:defRPr>
            </a:lvl1pPr>
            <a:lvl2pPr lvl="1">
              <a:spcBef>
                <a:spcPts val="0"/>
              </a:spcBef>
              <a:buClr>
                <a:srgbClr val="FFFFFF"/>
              </a:buClr>
              <a:buSzPct val="100000"/>
              <a:defRPr sz="3000">
                <a:solidFill>
                  <a:srgbClr val="FFFFFF"/>
                </a:solidFill>
              </a:defRPr>
            </a:lvl2pPr>
            <a:lvl3pPr lvl="2">
              <a:spcBef>
                <a:spcPts val="0"/>
              </a:spcBef>
              <a:buClr>
                <a:srgbClr val="FFFFFF"/>
              </a:buClr>
              <a:buSzPct val="100000"/>
              <a:defRPr sz="3000">
                <a:solidFill>
                  <a:srgbClr val="FFFFFF"/>
                </a:solidFill>
              </a:defRPr>
            </a:lvl3pPr>
            <a:lvl4pPr lvl="3">
              <a:spcBef>
                <a:spcPts val="0"/>
              </a:spcBef>
              <a:buClr>
                <a:srgbClr val="FFFFFF"/>
              </a:buClr>
              <a:buSzPct val="100000"/>
              <a:defRPr sz="3000">
                <a:solidFill>
                  <a:srgbClr val="FFFFFF"/>
                </a:solidFill>
              </a:defRPr>
            </a:lvl4pPr>
            <a:lvl5pPr lvl="4">
              <a:spcBef>
                <a:spcPts val="0"/>
              </a:spcBef>
              <a:buClr>
                <a:srgbClr val="FFFFFF"/>
              </a:buClr>
              <a:buSzPct val="100000"/>
              <a:defRPr sz="3000">
                <a:solidFill>
                  <a:srgbClr val="FFFFFF"/>
                </a:solidFill>
              </a:defRPr>
            </a:lvl5pPr>
            <a:lvl6pPr lvl="5">
              <a:spcBef>
                <a:spcPts val="0"/>
              </a:spcBef>
              <a:buClr>
                <a:srgbClr val="FFFFFF"/>
              </a:buClr>
              <a:buSzPct val="100000"/>
              <a:defRPr sz="3000">
                <a:solidFill>
                  <a:srgbClr val="FFFFFF"/>
                </a:solidFill>
              </a:defRPr>
            </a:lvl6pPr>
            <a:lvl7pPr lvl="6">
              <a:spcBef>
                <a:spcPts val="0"/>
              </a:spcBef>
              <a:buClr>
                <a:srgbClr val="FFFFFF"/>
              </a:buClr>
              <a:buSzPct val="100000"/>
              <a:defRPr sz="3000">
                <a:solidFill>
                  <a:srgbClr val="FFFFFF"/>
                </a:solidFill>
              </a:defRPr>
            </a:lvl7pPr>
            <a:lvl8pPr lvl="7">
              <a:spcBef>
                <a:spcPts val="0"/>
              </a:spcBef>
              <a:buClr>
                <a:srgbClr val="FFFFFF"/>
              </a:buClr>
              <a:buSzPct val="100000"/>
              <a:defRPr sz="3000">
                <a:solidFill>
                  <a:srgbClr val="FFFFFF"/>
                </a:solidFill>
              </a:defRPr>
            </a:lvl8pPr>
            <a:lvl9pPr lvl="8">
              <a:spcBef>
                <a:spcPts val="0"/>
              </a:spcBef>
              <a:buClr>
                <a:srgbClr val="FFFFFF"/>
              </a:buClr>
              <a:buSzPct val="100000"/>
              <a:defRPr sz="3000">
                <a:solidFill>
                  <a:srgbClr val="FFFFFF"/>
                </a:solidFill>
              </a:defRPr>
            </a:lvl9pPr>
          </a:lstStyle>
          <a:p/>
        </p:txBody>
      </p:sp>
      <p:sp>
        <p:nvSpPr>
          <p:cNvPr id="104" name="Shape 104"/>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Clr>
                <a:srgbClr val="FFFFFF"/>
              </a:buClr>
              <a:buSzPct val="100000"/>
              <a:buNone/>
              <a:defRPr sz="1600">
                <a:solidFill>
                  <a:srgbClr val="FFFFFF"/>
                </a:solidFill>
              </a:defRPr>
            </a:lvl1pPr>
            <a:lvl2pPr lvl="1">
              <a:lnSpc>
                <a:spcPct val="100000"/>
              </a:lnSpc>
              <a:spcBef>
                <a:spcPts val="0"/>
              </a:spcBef>
              <a:spcAft>
                <a:spcPts val="0"/>
              </a:spcAft>
              <a:buClr>
                <a:srgbClr val="FFFFFF"/>
              </a:buClr>
              <a:buSzPct val="100000"/>
              <a:buNone/>
              <a:defRPr sz="1600">
                <a:solidFill>
                  <a:srgbClr val="FFFFFF"/>
                </a:solidFill>
              </a:defRPr>
            </a:lvl2pPr>
            <a:lvl3pPr lvl="2">
              <a:lnSpc>
                <a:spcPct val="100000"/>
              </a:lnSpc>
              <a:spcBef>
                <a:spcPts val="0"/>
              </a:spcBef>
              <a:spcAft>
                <a:spcPts val="0"/>
              </a:spcAft>
              <a:buClr>
                <a:srgbClr val="FFFFFF"/>
              </a:buClr>
              <a:buSzPct val="100000"/>
              <a:buNone/>
              <a:defRPr sz="1600">
                <a:solidFill>
                  <a:srgbClr val="FFFFFF"/>
                </a:solidFill>
              </a:defRPr>
            </a:lvl3pPr>
            <a:lvl4pPr lvl="3">
              <a:lnSpc>
                <a:spcPct val="100000"/>
              </a:lnSpc>
              <a:spcBef>
                <a:spcPts val="0"/>
              </a:spcBef>
              <a:spcAft>
                <a:spcPts val="0"/>
              </a:spcAft>
              <a:buClr>
                <a:srgbClr val="FFFFFF"/>
              </a:buClr>
              <a:buSzPct val="100000"/>
              <a:buNone/>
              <a:defRPr sz="1600">
                <a:solidFill>
                  <a:srgbClr val="FFFFFF"/>
                </a:solidFill>
              </a:defRPr>
            </a:lvl4pPr>
            <a:lvl5pPr lvl="4">
              <a:lnSpc>
                <a:spcPct val="100000"/>
              </a:lnSpc>
              <a:spcBef>
                <a:spcPts val="0"/>
              </a:spcBef>
              <a:spcAft>
                <a:spcPts val="0"/>
              </a:spcAft>
              <a:buClr>
                <a:srgbClr val="FFFFFF"/>
              </a:buClr>
              <a:buSzPct val="100000"/>
              <a:buNone/>
              <a:defRPr sz="1600">
                <a:solidFill>
                  <a:srgbClr val="FFFFFF"/>
                </a:solidFill>
              </a:defRPr>
            </a:lvl5pPr>
            <a:lvl6pPr lvl="5">
              <a:lnSpc>
                <a:spcPct val="100000"/>
              </a:lnSpc>
              <a:spcBef>
                <a:spcPts val="0"/>
              </a:spcBef>
              <a:spcAft>
                <a:spcPts val="0"/>
              </a:spcAft>
              <a:buClr>
                <a:srgbClr val="FFFFFF"/>
              </a:buClr>
              <a:buSzPct val="100000"/>
              <a:buNone/>
              <a:defRPr sz="1600">
                <a:solidFill>
                  <a:srgbClr val="FFFFFF"/>
                </a:solidFill>
              </a:defRPr>
            </a:lvl6pPr>
            <a:lvl7pPr lvl="6">
              <a:lnSpc>
                <a:spcPct val="100000"/>
              </a:lnSpc>
              <a:spcBef>
                <a:spcPts val="0"/>
              </a:spcBef>
              <a:spcAft>
                <a:spcPts val="0"/>
              </a:spcAft>
              <a:buClr>
                <a:srgbClr val="FFFFFF"/>
              </a:buClr>
              <a:buSzPct val="100000"/>
              <a:buNone/>
              <a:defRPr sz="1600">
                <a:solidFill>
                  <a:srgbClr val="FFFFFF"/>
                </a:solidFill>
              </a:defRPr>
            </a:lvl7pPr>
            <a:lvl8pPr lvl="7">
              <a:lnSpc>
                <a:spcPct val="100000"/>
              </a:lnSpc>
              <a:spcBef>
                <a:spcPts val="0"/>
              </a:spcBef>
              <a:spcAft>
                <a:spcPts val="0"/>
              </a:spcAft>
              <a:buClr>
                <a:srgbClr val="FFFFFF"/>
              </a:buClr>
              <a:buSzPct val="100000"/>
              <a:buNone/>
              <a:defRPr sz="1600">
                <a:solidFill>
                  <a:srgbClr val="FFFFFF"/>
                </a:solidFill>
              </a:defRPr>
            </a:lvl8pPr>
            <a:lvl9pPr lvl="8">
              <a:lnSpc>
                <a:spcPct val="100000"/>
              </a:lnSpc>
              <a:spcBef>
                <a:spcPts val="0"/>
              </a:spcBef>
              <a:spcAft>
                <a:spcPts val="0"/>
              </a:spcAft>
              <a:buClr>
                <a:srgbClr val="FFFFFF"/>
              </a:buClr>
              <a:buSzPct val="100000"/>
              <a:buNone/>
              <a:defRPr sz="1600">
                <a:solidFill>
                  <a:srgbClr val="FFFFFF"/>
                </a:solidFill>
              </a:defRPr>
            </a:lvl9pPr>
          </a:lstStyle>
          <a:p/>
        </p:txBody>
      </p:sp>
      <p:sp>
        <p:nvSpPr>
          <p:cNvPr id="105" name="Shape 105"/>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6" name="Shape 106"/>
          <p:cNvSpPr txBox="1"/>
          <p:nvPr>
            <p:ph idx="12" type="sldNum"/>
          </p:nvPr>
        </p:nvSpPr>
        <p:spPr>
          <a:xfrm>
            <a:off x="8536300" y="4749850"/>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pic>
        <p:nvPicPr>
          <p:cNvPr id="107" name="Shape 107"/>
          <p:cNvPicPr preferRelativeResize="0"/>
          <p:nvPr/>
        </p:nvPicPr>
        <p:blipFill>
          <a:blip r:embed="rId2">
            <a:alphaModFix/>
          </a:blip>
          <a:stretch>
            <a:fillRect/>
          </a:stretch>
        </p:blipFill>
        <p:spPr>
          <a:xfrm>
            <a:off x="19900" y="0"/>
            <a:ext cx="4568701" cy="5143500"/>
          </a:xfrm>
          <a:prstGeom prst="rect">
            <a:avLst/>
          </a:prstGeom>
          <a:noFill/>
          <a:ln>
            <a:noFill/>
          </a:ln>
        </p:spPr>
      </p:pic>
      <p:sp>
        <p:nvSpPr>
          <p:cNvPr id="108" name="Shape 108"/>
          <p:cNvSpPr/>
          <p:nvPr/>
        </p:nvSpPr>
        <p:spPr>
          <a:xfrm>
            <a:off x="-4642" y="0"/>
            <a:ext cx="4568700" cy="5143500"/>
          </a:xfrm>
          <a:prstGeom prst="rect">
            <a:avLst/>
          </a:prstGeom>
          <a:solidFill>
            <a:srgbClr val="178D7D">
              <a:alpha val="68080"/>
            </a:srgbClr>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1 2">
    <p:spTree>
      <p:nvGrpSpPr>
        <p:cNvPr id="109" name="Shape 109"/>
        <p:cNvGrpSpPr/>
        <p:nvPr/>
      </p:nvGrpSpPr>
      <p:grpSpPr>
        <a:xfrm>
          <a:off x="0" y="0"/>
          <a:ext cx="0" cy="0"/>
          <a:chOff x="0" y="0"/>
          <a:chExt cx="0" cy="0"/>
        </a:xfrm>
      </p:grpSpPr>
      <p:pic>
        <p:nvPicPr>
          <p:cNvPr id="110" name="Shape 110"/>
          <p:cNvPicPr preferRelativeResize="0"/>
          <p:nvPr/>
        </p:nvPicPr>
        <p:blipFill>
          <a:blip r:embed="rId2">
            <a:alphaModFix/>
          </a:blip>
          <a:stretch>
            <a:fillRect/>
          </a:stretch>
        </p:blipFill>
        <p:spPr>
          <a:xfrm>
            <a:off x="0" y="0"/>
            <a:ext cx="4575251" cy="5143500"/>
          </a:xfrm>
          <a:prstGeom prst="rect">
            <a:avLst/>
          </a:prstGeom>
          <a:noFill/>
          <a:ln>
            <a:noFill/>
          </a:ln>
        </p:spPr>
      </p:pic>
      <p:sp>
        <p:nvSpPr>
          <p:cNvPr id="111" name="Shape 111"/>
          <p:cNvSpPr/>
          <p:nvPr/>
        </p:nvSpPr>
        <p:spPr>
          <a:xfrm>
            <a:off x="3425" y="0"/>
            <a:ext cx="4572000" cy="5143500"/>
          </a:xfrm>
          <a:prstGeom prst="rect">
            <a:avLst/>
          </a:prstGeom>
          <a:solidFill>
            <a:srgbClr val="178D7D">
              <a:alpha val="68080"/>
            </a:srgbClr>
          </a:solidFill>
          <a:ln>
            <a:noFill/>
          </a:ln>
        </p:spPr>
        <p:txBody>
          <a:bodyPr anchorCtr="0" anchor="ctr" bIns="91425" lIns="91425" rIns="91425" wrap="square" tIns="91425">
            <a:noAutofit/>
          </a:bodyPr>
          <a:lstStyle/>
          <a:p>
            <a:pPr lvl="0">
              <a:spcBef>
                <a:spcPts val="0"/>
              </a:spcBef>
              <a:buNone/>
            </a:pPr>
            <a:r>
              <a:t/>
            </a:r>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rot="-5400000">
              <a:off x="4836311" y="2333254"/>
              <a:ext cx="25200" cy="5367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grpSp>
      <p:sp>
        <p:nvSpPr>
          <p:cNvPr id="115" name="Shape 115"/>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buClr>
                <a:srgbClr val="FFFFFF"/>
              </a:buClr>
              <a:buSzPct val="100000"/>
              <a:defRPr sz="3000">
                <a:solidFill>
                  <a:srgbClr val="FFFFFF"/>
                </a:solidFill>
              </a:defRPr>
            </a:lvl1pPr>
            <a:lvl2pPr lvl="1">
              <a:spcBef>
                <a:spcPts val="0"/>
              </a:spcBef>
              <a:buClr>
                <a:srgbClr val="FFFFFF"/>
              </a:buClr>
              <a:buSzPct val="100000"/>
              <a:defRPr sz="3000">
                <a:solidFill>
                  <a:srgbClr val="FFFFFF"/>
                </a:solidFill>
              </a:defRPr>
            </a:lvl2pPr>
            <a:lvl3pPr lvl="2">
              <a:spcBef>
                <a:spcPts val="0"/>
              </a:spcBef>
              <a:buClr>
                <a:srgbClr val="FFFFFF"/>
              </a:buClr>
              <a:buSzPct val="100000"/>
              <a:defRPr sz="3000">
                <a:solidFill>
                  <a:srgbClr val="FFFFFF"/>
                </a:solidFill>
              </a:defRPr>
            </a:lvl3pPr>
            <a:lvl4pPr lvl="3">
              <a:spcBef>
                <a:spcPts val="0"/>
              </a:spcBef>
              <a:buClr>
                <a:srgbClr val="FFFFFF"/>
              </a:buClr>
              <a:buSzPct val="100000"/>
              <a:defRPr sz="3000">
                <a:solidFill>
                  <a:srgbClr val="FFFFFF"/>
                </a:solidFill>
              </a:defRPr>
            </a:lvl4pPr>
            <a:lvl5pPr lvl="4">
              <a:spcBef>
                <a:spcPts val="0"/>
              </a:spcBef>
              <a:buClr>
                <a:srgbClr val="FFFFFF"/>
              </a:buClr>
              <a:buSzPct val="100000"/>
              <a:defRPr sz="3000">
                <a:solidFill>
                  <a:srgbClr val="FFFFFF"/>
                </a:solidFill>
              </a:defRPr>
            </a:lvl5pPr>
            <a:lvl6pPr lvl="5">
              <a:spcBef>
                <a:spcPts val="0"/>
              </a:spcBef>
              <a:buClr>
                <a:srgbClr val="FFFFFF"/>
              </a:buClr>
              <a:buSzPct val="100000"/>
              <a:defRPr sz="3000">
                <a:solidFill>
                  <a:srgbClr val="FFFFFF"/>
                </a:solidFill>
              </a:defRPr>
            </a:lvl6pPr>
            <a:lvl7pPr lvl="6">
              <a:spcBef>
                <a:spcPts val="0"/>
              </a:spcBef>
              <a:buClr>
                <a:srgbClr val="FFFFFF"/>
              </a:buClr>
              <a:buSzPct val="100000"/>
              <a:defRPr sz="3000">
                <a:solidFill>
                  <a:srgbClr val="FFFFFF"/>
                </a:solidFill>
              </a:defRPr>
            </a:lvl7pPr>
            <a:lvl8pPr lvl="7">
              <a:spcBef>
                <a:spcPts val="0"/>
              </a:spcBef>
              <a:buClr>
                <a:srgbClr val="FFFFFF"/>
              </a:buClr>
              <a:buSzPct val="100000"/>
              <a:defRPr sz="3000">
                <a:solidFill>
                  <a:srgbClr val="FFFFFF"/>
                </a:solidFill>
              </a:defRPr>
            </a:lvl8pPr>
            <a:lvl9pPr lvl="8">
              <a:spcBef>
                <a:spcPts val="0"/>
              </a:spcBef>
              <a:buClr>
                <a:srgbClr val="FFFFFF"/>
              </a:buClr>
              <a:buSzPct val="100000"/>
              <a:defRPr sz="3000">
                <a:solidFill>
                  <a:srgbClr val="FFFFFF"/>
                </a:solidFill>
              </a:defRPr>
            </a:lvl9pPr>
          </a:lstStyle>
          <a:p/>
        </p:txBody>
      </p:sp>
      <p:sp>
        <p:nvSpPr>
          <p:cNvPr id="116" name="Shape 116"/>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Clr>
                <a:srgbClr val="FFFFFF"/>
              </a:buClr>
              <a:buSzPct val="100000"/>
              <a:buNone/>
              <a:defRPr sz="1600">
                <a:solidFill>
                  <a:srgbClr val="FFFFFF"/>
                </a:solidFill>
              </a:defRPr>
            </a:lvl1pPr>
            <a:lvl2pPr lvl="1">
              <a:lnSpc>
                <a:spcPct val="100000"/>
              </a:lnSpc>
              <a:spcBef>
                <a:spcPts val="0"/>
              </a:spcBef>
              <a:spcAft>
                <a:spcPts val="0"/>
              </a:spcAft>
              <a:buClr>
                <a:srgbClr val="FFFFFF"/>
              </a:buClr>
              <a:buSzPct val="100000"/>
              <a:buNone/>
              <a:defRPr sz="1600">
                <a:solidFill>
                  <a:srgbClr val="FFFFFF"/>
                </a:solidFill>
              </a:defRPr>
            </a:lvl2pPr>
            <a:lvl3pPr lvl="2">
              <a:lnSpc>
                <a:spcPct val="100000"/>
              </a:lnSpc>
              <a:spcBef>
                <a:spcPts val="0"/>
              </a:spcBef>
              <a:spcAft>
                <a:spcPts val="0"/>
              </a:spcAft>
              <a:buClr>
                <a:srgbClr val="FFFFFF"/>
              </a:buClr>
              <a:buSzPct val="100000"/>
              <a:buNone/>
              <a:defRPr sz="1600">
                <a:solidFill>
                  <a:srgbClr val="FFFFFF"/>
                </a:solidFill>
              </a:defRPr>
            </a:lvl3pPr>
            <a:lvl4pPr lvl="3">
              <a:lnSpc>
                <a:spcPct val="100000"/>
              </a:lnSpc>
              <a:spcBef>
                <a:spcPts val="0"/>
              </a:spcBef>
              <a:spcAft>
                <a:spcPts val="0"/>
              </a:spcAft>
              <a:buClr>
                <a:srgbClr val="FFFFFF"/>
              </a:buClr>
              <a:buSzPct val="100000"/>
              <a:buNone/>
              <a:defRPr sz="1600">
                <a:solidFill>
                  <a:srgbClr val="FFFFFF"/>
                </a:solidFill>
              </a:defRPr>
            </a:lvl4pPr>
            <a:lvl5pPr lvl="4">
              <a:lnSpc>
                <a:spcPct val="100000"/>
              </a:lnSpc>
              <a:spcBef>
                <a:spcPts val="0"/>
              </a:spcBef>
              <a:spcAft>
                <a:spcPts val="0"/>
              </a:spcAft>
              <a:buClr>
                <a:srgbClr val="FFFFFF"/>
              </a:buClr>
              <a:buSzPct val="100000"/>
              <a:buNone/>
              <a:defRPr sz="1600">
                <a:solidFill>
                  <a:srgbClr val="FFFFFF"/>
                </a:solidFill>
              </a:defRPr>
            </a:lvl5pPr>
            <a:lvl6pPr lvl="5">
              <a:lnSpc>
                <a:spcPct val="100000"/>
              </a:lnSpc>
              <a:spcBef>
                <a:spcPts val="0"/>
              </a:spcBef>
              <a:spcAft>
                <a:spcPts val="0"/>
              </a:spcAft>
              <a:buClr>
                <a:srgbClr val="FFFFFF"/>
              </a:buClr>
              <a:buSzPct val="100000"/>
              <a:buNone/>
              <a:defRPr sz="1600">
                <a:solidFill>
                  <a:srgbClr val="FFFFFF"/>
                </a:solidFill>
              </a:defRPr>
            </a:lvl6pPr>
            <a:lvl7pPr lvl="6">
              <a:lnSpc>
                <a:spcPct val="100000"/>
              </a:lnSpc>
              <a:spcBef>
                <a:spcPts val="0"/>
              </a:spcBef>
              <a:spcAft>
                <a:spcPts val="0"/>
              </a:spcAft>
              <a:buClr>
                <a:srgbClr val="FFFFFF"/>
              </a:buClr>
              <a:buSzPct val="100000"/>
              <a:buNone/>
              <a:defRPr sz="1600">
                <a:solidFill>
                  <a:srgbClr val="FFFFFF"/>
                </a:solidFill>
              </a:defRPr>
            </a:lvl7pPr>
            <a:lvl8pPr lvl="7">
              <a:lnSpc>
                <a:spcPct val="100000"/>
              </a:lnSpc>
              <a:spcBef>
                <a:spcPts val="0"/>
              </a:spcBef>
              <a:spcAft>
                <a:spcPts val="0"/>
              </a:spcAft>
              <a:buClr>
                <a:srgbClr val="FFFFFF"/>
              </a:buClr>
              <a:buSzPct val="100000"/>
              <a:buNone/>
              <a:defRPr sz="1600">
                <a:solidFill>
                  <a:srgbClr val="FFFFFF"/>
                </a:solidFill>
              </a:defRPr>
            </a:lvl8pPr>
            <a:lvl9pPr lvl="8">
              <a:lnSpc>
                <a:spcPct val="100000"/>
              </a:lnSpc>
              <a:spcBef>
                <a:spcPts val="0"/>
              </a:spcBef>
              <a:spcAft>
                <a:spcPts val="0"/>
              </a:spcAft>
              <a:buClr>
                <a:srgbClr val="FFFFFF"/>
              </a:buClr>
              <a:buSzPct val="100000"/>
              <a:buNone/>
              <a:defRPr sz="1600">
                <a:solidFill>
                  <a:srgbClr val="FFFFFF"/>
                </a:solidFill>
              </a:defRPr>
            </a:lvl9pPr>
          </a:lstStyle>
          <a:p/>
        </p:txBody>
      </p:sp>
      <p:sp>
        <p:nvSpPr>
          <p:cNvPr id="117" name="Shape 117"/>
          <p:cNvSpPr txBox="1"/>
          <p:nvPr>
            <p:ph idx="2" type="body"/>
          </p:nvPr>
        </p:nvSpPr>
        <p:spPr>
          <a:xfrm>
            <a:off x="5174225" y="1352625"/>
            <a:ext cx="3374400" cy="3025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8" name="Shape 11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19" name="Shape 119"/>
        <p:cNvGrpSpPr/>
        <p:nvPr/>
      </p:nvGrpSpPr>
      <p:grpSpPr>
        <a:xfrm>
          <a:off x="0" y="0"/>
          <a:ext cx="0" cy="0"/>
          <a:chOff x="0" y="0"/>
          <a:chExt cx="0" cy="0"/>
        </a:xfrm>
      </p:grpSpPr>
      <p:sp>
        <p:nvSpPr>
          <p:cNvPr id="120" name="Shape 120"/>
          <p:cNvSpPr txBox="1"/>
          <p:nvPr>
            <p:ph idx="1" type="body"/>
          </p:nvPr>
        </p:nvSpPr>
        <p:spPr>
          <a:xfrm>
            <a:off x="724950" y="4372551"/>
            <a:ext cx="7697400" cy="4605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21" name="Shape 12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122" name="Shape 122"/>
        <p:cNvGrpSpPr/>
        <p:nvPr/>
      </p:nvGrpSpPr>
      <p:grpSpPr>
        <a:xfrm>
          <a:off x="0" y="0"/>
          <a:ext cx="0" cy="0"/>
          <a:chOff x="0" y="0"/>
          <a:chExt cx="0" cy="0"/>
        </a:xfrm>
      </p:grpSpPr>
      <p:grpSp>
        <p:nvGrpSpPr>
          <p:cNvPr id="123" name="Shape 123"/>
          <p:cNvGrpSpPr/>
          <p:nvPr/>
        </p:nvGrpSpPr>
        <p:grpSpPr>
          <a:xfrm>
            <a:off x="830392" y="4169130"/>
            <a:ext cx="745763" cy="45826"/>
            <a:chOff x="4580561" y="2589004"/>
            <a:chExt cx="1064464" cy="25200"/>
          </a:xfrm>
        </p:grpSpPr>
        <p:sp>
          <p:nvSpPr>
            <p:cNvPr id="124" name="Shape 124"/>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125" name="Shape 125"/>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126" name="Shape 126"/>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p:txBody>
      </p:sp>
      <p:sp>
        <p:nvSpPr>
          <p:cNvPr id="127" name="Shape 127"/>
          <p:cNvSpPr txBox="1"/>
          <p:nvPr>
            <p:ph idx="1" type="body"/>
          </p:nvPr>
        </p:nvSpPr>
        <p:spPr>
          <a:xfrm>
            <a:off x="729450" y="2272888"/>
            <a:ext cx="7688400" cy="1580400"/>
          </a:xfrm>
          <a:prstGeom prst="rect">
            <a:avLst/>
          </a:prstGeom>
        </p:spPr>
        <p:txBody>
          <a:bodyPr anchorCtr="0" anchor="t"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128" name="Shape 12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9" name="Shape 129"/>
        <p:cNvGrpSpPr/>
        <p:nvPr/>
      </p:nvGrpSpPr>
      <p:grpSpPr>
        <a:xfrm>
          <a:off x="0" y="0"/>
          <a:ext cx="0" cy="0"/>
          <a:chOff x="0" y="0"/>
          <a:chExt cx="0" cy="0"/>
        </a:xfrm>
      </p:grpSpPr>
      <p:sp>
        <p:nvSpPr>
          <p:cNvPr id="130" name="Shape 1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lide 1">
    <p:bg>
      <p:bgPr>
        <a:solidFill>
          <a:schemeClr val="lt2"/>
        </a:solidFill>
      </p:bgPr>
    </p:bg>
    <p:spTree>
      <p:nvGrpSpPr>
        <p:cNvPr id="17" name="Shape 17"/>
        <p:cNvGrpSpPr/>
        <p:nvPr/>
      </p:nvGrpSpPr>
      <p:grpSpPr>
        <a:xfrm>
          <a:off x="0" y="0"/>
          <a:ext cx="0" cy="0"/>
          <a:chOff x="0" y="0"/>
          <a:chExt cx="0" cy="0"/>
        </a:xfrm>
      </p:grpSpPr>
      <p:sp>
        <p:nvSpPr>
          <p:cNvPr id="18" name="Shape 18"/>
          <p:cNvSpPr txBox="1"/>
          <p:nvPr>
            <p:ph type="ctrTitle"/>
          </p:nvPr>
        </p:nvSpPr>
        <p:spPr>
          <a:xfrm>
            <a:off x="729450" y="1322450"/>
            <a:ext cx="3787800" cy="1988100"/>
          </a:xfrm>
          <a:prstGeom prst="rect">
            <a:avLst/>
          </a:prstGeom>
        </p:spPr>
        <p:txBody>
          <a:bodyPr anchorCtr="0" anchor="t" bIns="91425" lIns="91425" rIns="91425" wrap="square" tIns="91425"/>
          <a:lstStyle>
            <a:lvl1pPr lvl="0">
              <a:spcBef>
                <a:spcPts val="0"/>
              </a:spcBef>
              <a:buClr>
                <a:schemeClr val="dk2"/>
              </a:buClr>
              <a:buSzPct val="100000"/>
              <a:defRPr sz="4000">
                <a:solidFill>
                  <a:schemeClr val="dk2"/>
                </a:solidFill>
              </a:defRPr>
            </a:lvl1pPr>
            <a:lvl2pPr lvl="1">
              <a:spcBef>
                <a:spcPts val="0"/>
              </a:spcBef>
              <a:buClr>
                <a:schemeClr val="dk2"/>
              </a:buClr>
              <a:buSzPct val="100000"/>
              <a:defRPr sz="4000">
                <a:solidFill>
                  <a:schemeClr val="dk2"/>
                </a:solidFill>
              </a:defRPr>
            </a:lvl2pPr>
            <a:lvl3pPr lvl="2">
              <a:spcBef>
                <a:spcPts val="0"/>
              </a:spcBef>
              <a:buClr>
                <a:schemeClr val="dk2"/>
              </a:buClr>
              <a:buSzPct val="100000"/>
              <a:defRPr sz="4000">
                <a:solidFill>
                  <a:schemeClr val="dk2"/>
                </a:solidFill>
              </a:defRPr>
            </a:lvl3pPr>
            <a:lvl4pPr lvl="3">
              <a:spcBef>
                <a:spcPts val="0"/>
              </a:spcBef>
              <a:buClr>
                <a:schemeClr val="dk2"/>
              </a:buClr>
              <a:buSzPct val="100000"/>
              <a:defRPr sz="4000">
                <a:solidFill>
                  <a:schemeClr val="dk2"/>
                </a:solidFill>
              </a:defRPr>
            </a:lvl4pPr>
            <a:lvl5pPr lvl="4">
              <a:spcBef>
                <a:spcPts val="0"/>
              </a:spcBef>
              <a:buClr>
                <a:schemeClr val="dk2"/>
              </a:buClr>
              <a:buSzPct val="100000"/>
              <a:defRPr sz="4000">
                <a:solidFill>
                  <a:schemeClr val="dk2"/>
                </a:solidFill>
              </a:defRPr>
            </a:lvl5pPr>
            <a:lvl6pPr lvl="5">
              <a:spcBef>
                <a:spcPts val="0"/>
              </a:spcBef>
              <a:buClr>
                <a:schemeClr val="dk2"/>
              </a:buClr>
              <a:buSzPct val="100000"/>
              <a:defRPr sz="4000">
                <a:solidFill>
                  <a:schemeClr val="dk2"/>
                </a:solidFill>
              </a:defRPr>
            </a:lvl6pPr>
            <a:lvl7pPr lvl="6">
              <a:spcBef>
                <a:spcPts val="0"/>
              </a:spcBef>
              <a:buClr>
                <a:schemeClr val="dk2"/>
              </a:buClr>
              <a:buSzPct val="100000"/>
              <a:defRPr sz="4000">
                <a:solidFill>
                  <a:schemeClr val="dk2"/>
                </a:solidFill>
              </a:defRPr>
            </a:lvl7pPr>
            <a:lvl8pPr lvl="7">
              <a:spcBef>
                <a:spcPts val="0"/>
              </a:spcBef>
              <a:buClr>
                <a:schemeClr val="dk2"/>
              </a:buClr>
              <a:buSzPct val="100000"/>
              <a:defRPr sz="4000">
                <a:solidFill>
                  <a:schemeClr val="dk2"/>
                </a:solidFill>
              </a:defRPr>
            </a:lvl8pPr>
            <a:lvl9pPr lvl="8">
              <a:spcBef>
                <a:spcPts val="0"/>
              </a:spcBef>
              <a:buClr>
                <a:schemeClr val="dk2"/>
              </a:buClr>
              <a:buSzPct val="100000"/>
              <a:defRPr sz="4000">
                <a:solidFill>
                  <a:schemeClr val="dk2"/>
                </a:solidFill>
              </a:defRPr>
            </a:lvl9pPr>
          </a:lstStyle>
          <a:p/>
        </p:txBody>
      </p:sp>
      <p:sp>
        <p:nvSpPr>
          <p:cNvPr id="19" name="Shape 19"/>
          <p:cNvSpPr txBox="1"/>
          <p:nvPr>
            <p:ph idx="1" type="subTitle"/>
          </p:nvPr>
        </p:nvSpPr>
        <p:spPr>
          <a:xfrm>
            <a:off x="729595" y="3401500"/>
            <a:ext cx="3787800" cy="541200"/>
          </a:xfrm>
          <a:prstGeom prst="rect">
            <a:avLst/>
          </a:prstGeom>
        </p:spPr>
        <p:txBody>
          <a:bodyPr anchorCtr="0" anchor="t" bIns="91425" lIns="91425" rIns="91425" wrap="square"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20" name="Shape 2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grpSp>
        <p:nvGrpSpPr>
          <p:cNvPr id="21" name="Shape 21"/>
          <p:cNvGrpSpPr/>
          <p:nvPr/>
        </p:nvGrpSpPr>
        <p:grpSpPr>
          <a:xfrm>
            <a:off x="830392" y="1191256"/>
            <a:ext cx="745763" cy="45826"/>
            <a:chOff x="4580561" y="2589004"/>
            <a:chExt cx="1064464" cy="25200"/>
          </a:xfrm>
        </p:grpSpPr>
        <p:sp>
          <p:nvSpPr>
            <p:cNvPr id="22" name="Shape 2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24" name="Shape 24"/>
          <p:cNvSpPr/>
          <p:nvPr/>
        </p:nvSpPr>
        <p:spPr>
          <a:xfrm>
            <a:off x="0" y="1"/>
            <a:ext cx="9144000" cy="4671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nvGrpSpPr>
          <p:cNvPr id="25" name="Shape 25"/>
          <p:cNvGrpSpPr/>
          <p:nvPr/>
        </p:nvGrpSpPr>
        <p:grpSpPr>
          <a:xfrm>
            <a:off x="5063224" y="1313339"/>
            <a:ext cx="3459829" cy="2670551"/>
            <a:chOff x="3553042" y="1657806"/>
            <a:chExt cx="3461100" cy="2671532"/>
          </a:xfrm>
        </p:grpSpPr>
        <p:sp>
          <p:nvSpPr>
            <p:cNvPr id="26" name="Shape 26"/>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a:off x="4926950" y="3681915"/>
              <a:ext cx="42900" cy="594300"/>
            </a:xfrm>
            <a:prstGeom prst="rect">
              <a:avLst/>
            </a:prstGeom>
            <a:solidFill>
              <a:srgbClr val="999999"/>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rIns="91425" wrap="square" tIns="91425">
              <a:noAutofit/>
            </a:bodyPr>
            <a:lstStyle/>
            <a:p>
              <a:pPr lvl="0">
                <a:spcBef>
                  <a:spcPts val="0"/>
                </a:spcBef>
                <a:buNone/>
              </a:pPr>
              <a:r>
                <a:t/>
              </a:r>
              <a:endParaRPr/>
            </a:p>
          </p:txBody>
        </p:sp>
      </p:grpSp>
      <p:pic>
        <p:nvPicPr>
          <p:cNvPr descr="Component Detail" id="34" name="Shape 34"/>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Shape 35"/>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rIns="91425" wrap="square" tIns="91425">
            <a:noAutofit/>
          </a:bodyPr>
          <a:lstStyle/>
          <a:p>
            <a:pPr lvl="0">
              <a:spcBef>
                <a:spcPts val="0"/>
              </a:spcBef>
              <a:buNone/>
            </a:pPr>
            <a:r>
              <a:t/>
            </a:r>
            <a:endParaRPr/>
          </a:p>
        </p:txBody>
      </p:sp>
      <p:grpSp>
        <p:nvGrpSpPr>
          <p:cNvPr id="36" name="Shape 36"/>
          <p:cNvGrpSpPr/>
          <p:nvPr/>
        </p:nvGrpSpPr>
        <p:grpSpPr>
          <a:xfrm>
            <a:off x="7666681" y="2077877"/>
            <a:ext cx="1148179" cy="2282764"/>
            <a:chOff x="7666681" y="2077877"/>
            <a:chExt cx="1148179" cy="2282764"/>
          </a:xfrm>
        </p:grpSpPr>
        <p:grpSp>
          <p:nvGrpSpPr>
            <p:cNvPr id="37" name="Shape 37"/>
            <p:cNvGrpSpPr/>
            <p:nvPr/>
          </p:nvGrpSpPr>
          <p:grpSpPr>
            <a:xfrm>
              <a:off x="7666681" y="2077877"/>
              <a:ext cx="1148179" cy="2282764"/>
              <a:chOff x="3983627" y="1676395"/>
              <a:chExt cx="1449538" cy="2881914"/>
            </a:xfrm>
          </p:grpSpPr>
          <p:sp>
            <p:nvSpPr>
              <p:cNvPr id="38" name="Shape 38"/>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sp>
            <p:nvSpPr>
              <p:cNvPr id="39" name="Shape 39"/>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rIns="91425" wrap="square" tIns="91425">
                <a:noAutofit/>
              </a:bodyPr>
              <a:lstStyle/>
              <a:p>
                <a:pPr lvl="0">
                  <a:spcBef>
                    <a:spcPts val="0"/>
                  </a:spcBef>
                  <a:buNone/>
                </a:pPr>
                <a:r>
                  <a:t/>
                </a:r>
                <a:endParaRPr/>
              </a:p>
            </p:txBody>
          </p:sp>
          <p:sp>
            <p:nvSpPr>
              <p:cNvPr id="40" name="Shape 40"/>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rIns="91425" wrap="square" tIns="91425">
                <a:noAutofit/>
              </a:bodyPr>
              <a:lstStyle/>
              <a:p>
                <a:pPr lvl="0">
                  <a:spcBef>
                    <a:spcPts val="0"/>
                  </a:spcBef>
                  <a:buNone/>
                </a:pPr>
                <a:r>
                  <a:t/>
                </a:r>
                <a:endParaRPr/>
              </a:p>
            </p:txBody>
          </p:sp>
        </p:grpSp>
        <p:pic>
          <p:nvPicPr>
            <p:cNvPr descr="Mobile View" id="41" name="Shape 41"/>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Shape 42"/>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rIns="91425" wrap="square" tIns="91425">
              <a:noAutofit/>
            </a:bodyPr>
            <a:lstStyle/>
            <a:p>
              <a:pPr lvl="0">
                <a:spcBef>
                  <a:spcPts val="0"/>
                </a:spcBef>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43" name="Shape 43"/>
        <p:cNvGrpSpPr/>
        <p:nvPr/>
      </p:nvGrpSpPr>
      <p:grpSpPr>
        <a:xfrm>
          <a:off x="0" y="0"/>
          <a:ext cx="0" cy="0"/>
          <a:chOff x="0" y="0"/>
          <a:chExt cx="0" cy="0"/>
        </a:xfrm>
      </p:grpSpPr>
      <p:grpSp>
        <p:nvGrpSpPr>
          <p:cNvPr id="44" name="Shape 44"/>
          <p:cNvGrpSpPr/>
          <p:nvPr/>
        </p:nvGrpSpPr>
        <p:grpSpPr>
          <a:xfrm>
            <a:off x="830392" y="1191256"/>
            <a:ext cx="745763" cy="45826"/>
            <a:chOff x="4580561" y="2589004"/>
            <a:chExt cx="1064464" cy="25200"/>
          </a:xfrm>
        </p:grpSpPr>
        <p:sp>
          <p:nvSpPr>
            <p:cNvPr id="45" name="Shape 4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46" name="Shape 4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47" name="Shape 47"/>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buClr>
                <a:schemeClr val="lt1"/>
              </a:buClr>
              <a:buSzPct val="100000"/>
              <a:defRPr sz="3000">
                <a:solidFill>
                  <a:schemeClr val="lt1"/>
                </a:solidFill>
              </a:defRPr>
            </a:lvl1pPr>
            <a:lvl2pPr lvl="1">
              <a:spcBef>
                <a:spcPts val="0"/>
              </a:spcBef>
              <a:buClr>
                <a:schemeClr val="lt1"/>
              </a:buClr>
              <a:buSzPct val="100000"/>
              <a:defRPr sz="3000">
                <a:solidFill>
                  <a:schemeClr val="lt1"/>
                </a:solidFill>
              </a:defRPr>
            </a:lvl2pPr>
            <a:lvl3pPr lvl="2">
              <a:spcBef>
                <a:spcPts val="0"/>
              </a:spcBef>
              <a:buClr>
                <a:schemeClr val="lt1"/>
              </a:buClr>
              <a:buSzPct val="100000"/>
              <a:defRPr sz="3000">
                <a:solidFill>
                  <a:schemeClr val="lt1"/>
                </a:solidFill>
              </a:defRPr>
            </a:lvl3pPr>
            <a:lvl4pPr lvl="3">
              <a:spcBef>
                <a:spcPts val="0"/>
              </a:spcBef>
              <a:buClr>
                <a:schemeClr val="lt1"/>
              </a:buClr>
              <a:buSzPct val="100000"/>
              <a:defRPr sz="3000">
                <a:solidFill>
                  <a:schemeClr val="lt1"/>
                </a:solidFill>
              </a:defRPr>
            </a:lvl4pPr>
            <a:lvl5pPr lvl="4">
              <a:spcBef>
                <a:spcPts val="0"/>
              </a:spcBef>
              <a:buClr>
                <a:schemeClr val="lt1"/>
              </a:buClr>
              <a:buSzPct val="100000"/>
              <a:defRPr sz="3000">
                <a:solidFill>
                  <a:schemeClr val="lt1"/>
                </a:solidFill>
              </a:defRPr>
            </a:lvl5pPr>
            <a:lvl6pPr lvl="5">
              <a:spcBef>
                <a:spcPts val="0"/>
              </a:spcBef>
              <a:buClr>
                <a:schemeClr val="lt1"/>
              </a:buClr>
              <a:buSzPct val="100000"/>
              <a:defRPr sz="3000">
                <a:solidFill>
                  <a:schemeClr val="lt1"/>
                </a:solidFill>
              </a:defRPr>
            </a:lvl6pPr>
            <a:lvl7pPr lvl="6">
              <a:spcBef>
                <a:spcPts val="0"/>
              </a:spcBef>
              <a:buClr>
                <a:schemeClr val="lt1"/>
              </a:buClr>
              <a:buSzPct val="100000"/>
              <a:defRPr sz="3000">
                <a:solidFill>
                  <a:schemeClr val="lt1"/>
                </a:solidFill>
              </a:defRPr>
            </a:lvl7pPr>
            <a:lvl8pPr lvl="7">
              <a:spcBef>
                <a:spcPts val="0"/>
              </a:spcBef>
              <a:buClr>
                <a:schemeClr val="lt1"/>
              </a:buClr>
              <a:buSzPct val="100000"/>
              <a:defRPr sz="3000">
                <a:solidFill>
                  <a:schemeClr val="lt1"/>
                </a:solidFill>
              </a:defRPr>
            </a:lvl8pPr>
            <a:lvl9pPr lvl="8">
              <a:spcBef>
                <a:spcPts val="0"/>
              </a:spcBef>
              <a:buClr>
                <a:schemeClr val="lt1"/>
              </a:buClr>
              <a:buSzPct val="100000"/>
              <a:defRPr sz="3000">
                <a:solidFill>
                  <a:schemeClr val="lt1"/>
                </a:solidFill>
              </a:defRPr>
            </a:lvl9pPr>
          </a:lstStyle>
          <a:p/>
        </p:txBody>
      </p:sp>
      <p:sp>
        <p:nvSpPr>
          <p:cNvPr id="48" name="Shape 48"/>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9" name="Shape 49"/>
        <p:cNvGrpSpPr/>
        <p:nvPr/>
      </p:nvGrpSpPr>
      <p:grpSpPr>
        <a:xfrm>
          <a:off x="0" y="0"/>
          <a:ext cx="0" cy="0"/>
          <a:chOff x="0" y="0"/>
          <a:chExt cx="0" cy="0"/>
        </a:xfrm>
      </p:grpSpPr>
      <p:sp>
        <p:nvSpPr>
          <p:cNvPr id="50" name="Shape 50"/>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51" name="Shape 51"/>
          <p:cNvGrpSpPr/>
          <p:nvPr/>
        </p:nvGrpSpPr>
        <p:grpSpPr>
          <a:xfrm>
            <a:off x="830392" y="1191256"/>
            <a:ext cx="745763" cy="45826"/>
            <a:chOff x="4580561" y="2589004"/>
            <a:chExt cx="1064464" cy="25200"/>
          </a:xfrm>
        </p:grpSpPr>
        <p:sp>
          <p:nvSpPr>
            <p:cNvPr id="52" name="Shape 5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53" name="Shape 5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54" name="Shape 54"/>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buClr>
                <a:schemeClr val="dk2"/>
              </a:buClr>
              <a:buSzPct val="100000"/>
              <a:defRPr sz="3000">
                <a:solidFill>
                  <a:schemeClr val="dk2"/>
                </a:solidFill>
              </a:defRPr>
            </a:lvl1pPr>
            <a:lvl2pPr lvl="1">
              <a:spcBef>
                <a:spcPts val="0"/>
              </a:spcBef>
              <a:buClr>
                <a:schemeClr val="dk2"/>
              </a:buClr>
              <a:buSzPct val="100000"/>
              <a:defRPr sz="3000">
                <a:solidFill>
                  <a:schemeClr val="dk2"/>
                </a:solidFill>
              </a:defRPr>
            </a:lvl2pPr>
            <a:lvl3pPr lvl="2">
              <a:spcBef>
                <a:spcPts val="0"/>
              </a:spcBef>
              <a:buClr>
                <a:schemeClr val="dk2"/>
              </a:buClr>
              <a:buSzPct val="100000"/>
              <a:defRPr sz="3000">
                <a:solidFill>
                  <a:schemeClr val="dk2"/>
                </a:solidFill>
              </a:defRPr>
            </a:lvl3pPr>
            <a:lvl4pPr lvl="3">
              <a:spcBef>
                <a:spcPts val="0"/>
              </a:spcBef>
              <a:buClr>
                <a:schemeClr val="dk2"/>
              </a:buClr>
              <a:buSzPct val="100000"/>
              <a:defRPr sz="3000">
                <a:solidFill>
                  <a:schemeClr val="dk2"/>
                </a:solidFill>
              </a:defRPr>
            </a:lvl4pPr>
            <a:lvl5pPr lvl="4">
              <a:spcBef>
                <a:spcPts val="0"/>
              </a:spcBef>
              <a:buClr>
                <a:schemeClr val="dk2"/>
              </a:buClr>
              <a:buSzPct val="100000"/>
              <a:defRPr sz="3000">
                <a:solidFill>
                  <a:schemeClr val="dk2"/>
                </a:solidFill>
              </a:defRPr>
            </a:lvl5pPr>
            <a:lvl6pPr lvl="5">
              <a:spcBef>
                <a:spcPts val="0"/>
              </a:spcBef>
              <a:buClr>
                <a:schemeClr val="dk2"/>
              </a:buClr>
              <a:buSzPct val="100000"/>
              <a:defRPr sz="3000">
                <a:solidFill>
                  <a:schemeClr val="dk2"/>
                </a:solidFill>
              </a:defRPr>
            </a:lvl6pPr>
            <a:lvl7pPr lvl="6">
              <a:spcBef>
                <a:spcPts val="0"/>
              </a:spcBef>
              <a:buClr>
                <a:schemeClr val="dk2"/>
              </a:buClr>
              <a:buSzPct val="100000"/>
              <a:defRPr sz="3000">
                <a:solidFill>
                  <a:schemeClr val="dk2"/>
                </a:solidFill>
              </a:defRPr>
            </a:lvl7pPr>
            <a:lvl8pPr lvl="7">
              <a:spcBef>
                <a:spcPts val="0"/>
              </a:spcBef>
              <a:buClr>
                <a:schemeClr val="dk2"/>
              </a:buClr>
              <a:buSzPct val="100000"/>
              <a:defRPr sz="3000">
                <a:solidFill>
                  <a:schemeClr val="dk2"/>
                </a:solidFill>
              </a:defRPr>
            </a:lvl8pPr>
            <a:lvl9pPr lvl="8">
              <a:spcBef>
                <a:spcPts val="0"/>
              </a:spcBef>
              <a:buClr>
                <a:schemeClr val="dk2"/>
              </a:buClr>
              <a:buSzPct val="100000"/>
              <a:defRPr sz="3000">
                <a:solidFill>
                  <a:schemeClr val="dk2"/>
                </a:solidFill>
              </a:defRPr>
            </a:lvl9pPr>
          </a:lstStyle>
          <a:p/>
        </p:txBody>
      </p:sp>
      <p:sp>
        <p:nvSpPr>
          <p:cNvPr id="55" name="Shape 55"/>
          <p:cNvSpPr txBox="1"/>
          <p:nvPr>
            <p:ph idx="1" type="body"/>
          </p:nvPr>
        </p:nvSpPr>
        <p:spPr>
          <a:xfrm>
            <a:off x="729450" y="2078875"/>
            <a:ext cx="76887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6" name="Shape 5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57" name="Shape 57"/>
        <p:cNvGrpSpPr/>
        <p:nvPr/>
      </p:nvGrpSpPr>
      <p:grpSpPr>
        <a:xfrm>
          <a:off x="0" y="0"/>
          <a:ext cx="0" cy="0"/>
          <a:chOff x="0" y="0"/>
          <a:chExt cx="0" cy="0"/>
        </a:xfrm>
      </p:grpSpPr>
      <p:sp>
        <p:nvSpPr>
          <p:cNvPr id="58" name="Shape 5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59" name="Shape 59"/>
          <p:cNvGrpSpPr/>
          <p:nvPr/>
        </p:nvGrpSpPr>
        <p:grpSpPr>
          <a:xfrm>
            <a:off x="830392" y="1191256"/>
            <a:ext cx="745763" cy="45826"/>
            <a:chOff x="4580561" y="2589004"/>
            <a:chExt cx="1064464" cy="25200"/>
          </a:xfrm>
        </p:grpSpPr>
        <p:sp>
          <p:nvSpPr>
            <p:cNvPr id="60" name="Shape 6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61" name="Shape 6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62" name="Shape 62"/>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3000">
                <a:solidFill>
                  <a:schemeClr val="dk2"/>
                </a:solidFill>
              </a:defRPr>
            </a:lvl1pPr>
            <a:lvl2pPr lvl="1">
              <a:spcBef>
                <a:spcPts val="0"/>
              </a:spcBef>
              <a:buClr>
                <a:schemeClr val="dk2"/>
              </a:buClr>
              <a:buSzPct val="100000"/>
              <a:defRPr sz="3000">
                <a:solidFill>
                  <a:schemeClr val="dk2"/>
                </a:solidFill>
              </a:defRPr>
            </a:lvl2pPr>
            <a:lvl3pPr lvl="2">
              <a:spcBef>
                <a:spcPts val="0"/>
              </a:spcBef>
              <a:buClr>
                <a:schemeClr val="dk2"/>
              </a:buClr>
              <a:buSzPct val="100000"/>
              <a:defRPr sz="3000">
                <a:solidFill>
                  <a:schemeClr val="dk2"/>
                </a:solidFill>
              </a:defRPr>
            </a:lvl3pPr>
            <a:lvl4pPr lvl="3">
              <a:spcBef>
                <a:spcPts val="0"/>
              </a:spcBef>
              <a:buClr>
                <a:schemeClr val="dk2"/>
              </a:buClr>
              <a:buSzPct val="100000"/>
              <a:defRPr sz="3000">
                <a:solidFill>
                  <a:schemeClr val="dk2"/>
                </a:solidFill>
              </a:defRPr>
            </a:lvl4pPr>
            <a:lvl5pPr lvl="4">
              <a:spcBef>
                <a:spcPts val="0"/>
              </a:spcBef>
              <a:buClr>
                <a:schemeClr val="dk2"/>
              </a:buClr>
              <a:buSzPct val="100000"/>
              <a:defRPr sz="3000">
                <a:solidFill>
                  <a:schemeClr val="dk2"/>
                </a:solidFill>
              </a:defRPr>
            </a:lvl5pPr>
            <a:lvl6pPr lvl="5">
              <a:spcBef>
                <a:spcPts val="0"/>
              </a:spcBef>
              <a:buClr>
                <a:schemeClr val="dk2"/>
              </a:buClr>
              <a:buSzPct val="100000"/>
              <a:defRPr sz="3000">
                <a:solidFill>
                  <a:schemeClr val="dk2"/>
                </a:solidFill>
              </a:defRPr>
            </a:lvl6pPr>
            <a:lvl7pPr lvl="6">
              <a:spcBef>
                <a:spcPts val="0"/>
              </a:spcBef>
              <a:buClr>
                <a:schemeClr val="dk2"/>
              </a:buClr>
              <a:buSzPct val="100000"/>
              <a:defRPr sz="3000">
                <a:solidFill>
                  <a:schemeClr val="dk2"/>
                </a:solidFill>
              </a:defRPr>
            </a:lvl7pPr>
            <a:lvl8pPr lvl="7">
              <a:spcBef>
                <a:spcPts val="0"/>
              </a:spcBef>
              <a:buClr>
                <a:schemeClr val="dk2"/>
              </a:buClr>
              <a:buSzPct val="100000"/>
              <a:defRPr sz="3000">
                <a:solidFill>
                  <a:schemeClr val="dk2"/>
                </a:solidFill>
              </a:defRPr>
            </a:lvl8pPr>
            <a:lvl9pPr lvl="8">
              <a:spcBef>
                <a:spcPts val="0"/>
              </a:spcBef>
              <a:buClr>
                <a:schemeClr val="dk2"/>
              </a:buClr>
              <a:buSzPct val="100000"/>
              <a:defRPr sz="3000">
                <a:solidFill>
                  <a:schemeClr val="dk2"/>
                </a:solidFill>
              </a:defRPr>
            </a:lvl9pPr>
          </a:lstStyle>
          <a:p/>
        </p:txBody>
      </p:sp>
      <p:sp>
        <p:nvSpPr>
          <p:cNvPr id="63" name="Shape 63"/>
          <p:cNvSpPr txBox="1"/>
          <p:nvPr>
            <p:ph idx="1" type="body"/>
          </p:nvPr>
        </p:nvSpPr>
        <p:spPr>
          <a:xfrm>
            <a:off x="729325"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4" name="Shape 64"/>
          <p:cNvSpPr txBox="1"/>
          <p:nvPr>
            <p:ph idx="2" type="body"/>
          </p:nvPr>
        </p:nvSpPr>
        <p:spPr>
          <a:xfrm>
            <a:off x="4643604" y="2078875"/>
            <a:ext cx="3774300" cy="22611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5" name="Shape 6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66" name="Shape 66"/>
        <p:cNvGrpSpPr/>
        <p:nvPr/>
      </p:nvGrpSpPr>
      <p:grpSpPr>
        <a:xfrm>
          <a:off x="0" y="0"/>
          <a:ext cx="0" cy="0"/>
          <a:chOff x="0" y="0"/>
          <a:chExt cx="0" cy="0"/>
        </a:xfrm>
      </p:grpSpPr>
      <p:sp>
        <p:nvSpPr>
          <p:cNvPr id="67" name="Shape 6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68" name="Shape 68"/>
          <p:cNvGrpSpPr/>
          <p:nvPr/>
        </p:nvGrpSpPr>
        <p:grpSpPr>
          <a:xfrm>
            <a:off x="830392" y="1191256"/>
            <a:ext cx="745763" cy="45826"/>
            <a:chOff x="4580561" y="2589004"/>
            <a:chExt cx="1064464" cy="25200"/>
          </a:xfrm>
        </p:grpSpPr>
        <p:sp>
          <p:nvSpPr>
            <p:cNvPr id="69" name="Shape 6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70" name="Shape 7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71" name="Shape 71"/>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buClr>
                <a:schemeClr val="dk2"/>
              </a:buClr>
              <a:buSzPct val="100000"/>
              <a:defRPr sz="3000">
                <a:solidFill>
                  <a:schemeClr val="dk2"/>
                </a:solidFill>
              </a:defRPr>
            </a:lvl1pPr>
            <a:lvl2pPr lvl="1">
              <a:spcBef>
                <a:spcPts val="0"/>
              </a:spcBef>
              <a:buClr>
                <a:schemeClr val="dk2"/>
              </a:buClr>
              <a:buSzPct val="100000"/>
              <a:defRPr sz="3000">
                <a:solidFill>
                  <a:schemeClr val="dk2"/>
                </a:solidFill>
              </a:defRPr>
            </a:lvl2pPr>
            <a:lvl3pPr lvl="2">
              <a:spcBef>
                <a:spcPts val="0"/>
              </a:spcBef>
              <a:buClr>
                <a:schemeClr val="dk2"/>
              </a:buClr>
              <a:buSzPct val="100000"/>
              <a:defRPr sz="3000">
                <a:solidFill>
                  <a:schemeClr val="dk2"/>
                </a:solidFill>
              </a:defRPr>
            </a:lvl3pPr>
            <a:lvl4pPr lvl="3">
              <a:spcBef>
                <a:spcPts val="0"/>
              </a:spcBef>
              <a:buClr>
                <a:schemeClr val="dk2"/>
              </a:buClr>
              <a:buSzPct val="100000"/>
              <a:defRPr sz="3000">
                <a:solidFill>
                  <a:schemeClr val="dk2"/>
                </a:solidFill>
              </a:defRPr>
            </a:lvl4pPr>
            <a:lvl5pPr lvl="4">
              <a:spcBef>
                <a:spcPts val="0"/>
              </a:spcBef>
              <a:buClr>
                <a:schemeClr val="dk2"/>
              </a:buClr>
              <a:buSzPct val="100000"/>
              <a:defRPr sz="3000">
                <a:solidFill>
                  <a:schemeClr val="dk2"/>
                </a:solidFill>
              </a:defRPr>
            </a:lvl5pPr>
            <a:lvl6pPr lvl="5">
              <a:spcBef>
                <a:spcPts val="0"/>
              </a:spcBef>
              <a:buClr>
                <a:schemeClr val="dk2"/>
              </a:buClr>
              <a:buSzPct val="100000"/>
              <a:defRPr sz="3000">
                <a:solidFill>
                  <a:schemeClr val="dk2"/>
                </a:solidFill>
              </a:defRPr>
            </a:lvl6pPr>
            <a:lvl7pPr lvl="6">
              <a:spcBef>
                <a:spcPts val="0"/>
              </a:spcBef>
              <a:buClr>
                <a:schemeClr val="dk2"/>
              </a:buClr>
              <a:buSzPct val="100000"/>
              <a:defRPr sz="3000">
                <a:solidFill>
                  <a:schemeClr val="dk2"/>
                </a:solidFill>
              </a:defRPr>
            </a:lvl7pPr>
            <a:lvl8pPr lvl="7">
              <a:spcBef>
                <a:spcPts val="0"/>
              </a:spcBef>
              <a:buClr>
                <a:schemeClr val="dk2"/>
              </a:buClr>
              <a:buSzPct val="100000"/>
              <a:defRPr sz="3000">
                <a:solidFill>
                  <a:schemeClr val="dk2"/>
                </a:solidFill>
              </a:defRPr>
            </a:lvl8pPr>
            <a:lvl9pPr lvl="8">
              <a:spcBef>
                <a:spcPts val="0"/>
              </a:spcBef>
              <a:buClr>
                <a:schemeClr val="dk2"/>
              </a:buClr>
              <a:buSzPct val="100000"/>
              <a:defRPr sz="3000">
                <a:solidFill>
                  <a:schemeClr val="dk2"/>
                </a:solidFill>
              </a:defRPr>
            </a:lvl9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1">
    <p:spTree>
      <p:nvGrpSpPr>
        <p:cNvPr id="73" name="Shape 73"/>
        <p:cNvGrpSpPr/>
        <p:nvPr/>
      </p:nvGrpSpPr>
      <p:grpSpPr>
        <a:xfrm>
          <a:off x="0" y="0"/>
          <a:ext cx="0" cy="0"/>
          <a:chOff x="0" y="0"/>
          <a:chExt cx="0" cy="0"/>
        </a:xfrm>
      </p:grpSpPr>
      <p:sp>
        <p:nvSpPr>
          <p:cNvPr id="74" name="Shape 7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6" name="Shape 76"/>
        <p:cNvGrpSpPr/>
        <p:nvPr/>
      </p:nvGrpSpPr>
      <p:grpSpPr>
        <a:xfrm>
          <a:off x="0" y="0"/>
          <a:ext cx="0" cy="0"/>
          <a:chOff x="0" y="0"/>
          <a:chExt cx="0" cy="0"/>
        </a:xfrm>
      </p:grpSpPr>
      <p:sp>
        <p:nvSpPr>
          <p:cNvPr id="77" name="Shape 77"/>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nvGrpSpPr>
          <p:cNvPr id="78" name="Shape 78"/>
          <p:cNvGrpSpPr/>
          <p:nvPr/>
        </p:nvGrpSpPr>
        <p:grpSpPr>
          <a:xfrm>
            <a:off x="830392" y="1191256"/>
            <a:ext cx="745763" cy="45826"/>
            <a:chOff x="4580561" y="2589004"/>
            <a:chExt cx="1064464" cy="25200"/>
          </a:xfrm>
        </p:grpSpPr>
        <p:sp>
          <p:nvSpPr>
            <p:cNvPr id="79" name="Shape 79"/>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81" name="Shape 81"/>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buClr>
                <a:schemeClr val="dk2"/>
              </a:buClr>
              <a:buSzPct val="100000"/>
              <a:defRPr sz="3000">
                <a:solidFill>
                  <a:schemeClr val="dk2"/>
                </a:solidFill>
              </a:defRPr>
            </a:lvl1pPr>
            <a:lvl2pPr lvl="1">
              <a:spcBef>
                <a:spcPts val="0"/>
              </a:spcBef>
              <a:buClr>
                <a:schemeClr val="dk2"/>
              </a:buClr>
              <a:buSzPct val="100000"/>
              <a:defRPr sz="3000">
                <a:solidFill>
                  <a:schemeClr val="dk2"/>
                </a:solidFill>
              </a:defRPr>
            </a:lvl2pPr>
            <a:lvl3pPr lvl="2">
              <a:spcBef>
                <a:spcPts val="0"/>
              </a:spcBef>
              <a:buClr>
                <a:schemeClr val="dk2"/>
              </a:buClr>
              <a:buSzPct val="100000"/>
              <a:defRPr sz="3000">
                <a:solidFill>
                  <a:schemeClr val="dk2"/>
                </a:solidFill>
              </a:defRPr>
            </a:lvl3pPr>
            <a:lvl4pPr lvl="3">
              <a:spcBef>
                <a:spcPts val="0"/>
              </a:spcBef>
              <a:buClr>
                <a:schemeClr val="dk2"/>
              </a:buClr>
              <a:buSzPct val="100000"/>
              <a:defRPr sz="3000">
                <a:solidFill>
                  <a:schemeClr val="dk2"/>
                </a:solidFill>
              </a:defRPr>
            </a:lvl4pPr>
            <a:lvl5pPr lvl="4">
              <a:spcBef>
                <a:spcPts val="0"/>
              </a:spcBef>
              <a:buClr>
                <a:schemeClr val="dk2"/>
              </a:buClr>
              <a:buSzPct val="100000"/>
              <a:defRPr sz="3000">
                <a:solidFill>
                  <a:schemeClr val="dk2"/>
                </a:solidFill>
              </a:defRPr>
            </a:lvl5pPr>
            <a:lvl6pPr lvl="5">
              <a:spcBef>
                <a:spcPts val="0"/>
              </a:spcBef>
              <a:buClr>
                <a:schemeClr val="dk2"/>
              </a:buClr>
              <a:buSzPct val="100000"/>
              <a:defRPr sz="3000">
                <a:solidFill>
                  <a:schemeClr val="dk2"/>
                </a:solidFill>
              </a:defRPr>
            </a:lvl6pPr>
            <a:lvl7pPr lvl="6">
              <a:spcBef>
                <a:spcPts val="0"/>
              </a:spcBef>
              <a:buClr>
                <a:schemeClr val="dk2"/>
              </a:buClr>
              <a:buSzPct val="100000"/>
              <a:defRPr sz="3000">
                <a:solidFill>
                  <a:schemeClr val="dk2"/>
                </a:solidFill>
              </a:defRPr>
            </a:lvl7pPr>
            <a:lvl8pPr lvl="7">
              <a:spcBef>
                <a:spcPts val="0"/>
              </a:spcBef>
              <a:buClr>
                <a:schemeClr val="dk2"/>
              </a:buClr>
              <a:buSzPct val="100000"/>
              <a:defRPr sz="3000">
                <a:solidFill>
                  <a:schemeClr val="dk2"/>
                </a:solidFill>
              </a:defRPr>
            </a:lvl8pPr>
            <a:lvl9pPr lvl="8">
              <a:spcBef>
                <a:spcPts val="0"/>
              </a:spcBef>
              <a:buClr>
                <a:schemeClr val="dk2"/>
              </a:buClr>
              <a:buSzPct val="100000"/>
              <a:defRPr sz="3000">
                <a:solidFill>
                  <a:schemeClr val="dk2"/>
                </a:solidFill>
              </a:defRPr>
            </a:lvl9pPr>
          </a:lstStyle>
          <a:p/>
        </p:txBody>
      </p:sp>
      <p:sp>
        <p:nvSpPr>
          <p:cNvPr id="82" name="Shape 82"/>
          <p:cNvSpPr txBox="1"/>
          <p:nvPr>
            <p:ph idx="1" type="body"/>
          </p:nvPr>
        </p:nvSpPr>
        <p:spPr>
          <a:xfrm>
            <a:off x="721225" y="2781725"/>
            <a:ext cx="3300900" cy="159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3" name="Shape 83"/>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84" name="Shape 84"/>
        <p:cNvGrpSpPr/>
        <p:nvPr/>
      </p:nvGrpSpPr>
      <p:grpSpPr>
        <a:xfrm>
          <a:off x="0" y="0"/>
          <a:ext cx="0" cy="0"/>
          <a:chOff x="0" y="0"/>
          <a:chExt cx="0" cy="0"/>
        </a:xfrm>
      </p:grpSpPr>
      <p:grpSp>
        <p:nvGrpSpPr>
          <p:cNvPr id="85" name="Shape 85"/>
          <p:cNvGrpSpPr/>
          <p:nvPr/>
        </p:nvGrpSpPr>
        <p:grpSpPr>
          <a:xfrm>
            <a:off x="830392" y="4169130"/>
            <a:ext cx="745763" cy="45826"/>
            <a:chOff x="4580561" y="2589004"/>
            <a:chExt cx="1064464" cy="25200"/>
          </a:xfrm>
        </p:grpSpPr>
        <p:sp>
          <p:nvSpPr>
            <p:cNvPr id="86" name="Shape 86"/>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lvl="0">
                <a:spcBef>
                  <a:spcPts val="0"/>
                </a:spcBef>
                <a:buNone/>
              </a:pPr>
              <a:r>
                <a:t/>
              </a:r>
              <a:endParaRPr/>
            </a:p>
          </p:txBody>
        </p:sp>
      </p:grpSp>
      <p:sp>
        <p:nvSpPr>
          <p:cNvPr id="88" name="Shape 88"/>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buClr>
                <a:schemeClr val="lt1"/>
              </a:buClr>
              <a:buSzPct val="100000"/>
              <a:defRPr sz="3000">
                <a:solidFill>
                  <a:schemeClr val="lt1"/>
                </a:solidFill>
              </a:defRPr>
            </a:lvl1pPr>
            <a:lvl2pPr lvl="1">
              <a:spcBef>
                <a:spcPts val="0"/>
              </a:spcBef>
              <a:buClr>
                <a:schemeClr val="lt1"/>
              </a:buClr>
              <a:buSzPct val="100000"/>
              <a:defRPr sz="3000">
                <a:solidFill>
                  <a:schemeClr val="lt1"/>
                </a:solidFill>
              </a:defRPr>
            </a:lvl2pPr>
            <a:lvl3pPr lvl="2">
              <a:spcBef>
                <a:spcPts val="0"/>
              </a:spcBef>
              <a:buClr>
                <a:schemeClr val="lt1"/>
              </a:buClr>
              <a:buSzPct val="100000"/>
              <a:defRPr sz="3000">
                <a:solidFill>
                  <a:schemeClr val="lt1"/>
                </a:solidFill>
              </a:defRPr>
            </a:lvl3pPr>
            <a:lvl4pPr lvl="3">
              <a:spcBef>
                <a:spcPts val="0"/>
              </a:spcBef>
              <a:buClr>
                <a:schemeClr val="lt1"/>
              </a:buClr>
              <a:buSzPct val="100000"/>
              <a:defRPr sz="3000">
                <a:solidFill>
                  <a:schemeClr val="lt1"/>
                </a:solidFill>
              </a:defRPr>
            </a:lvl4pPr>
            <a:lvl5pPr lvl="4">
              <a:spcBef>
                <a:spcPts val="0"/>
              </a:spcBef>
              <a:buClr>
                <a:schemeClr val="lt1"/>
              </a:buClr>
              <a:buSzPct val="100000"/>
              <a:defRPr sz="3000">
                <a:solidFill>
                  <a:schemeClr val="lt1"/>
                </a:solidFill>
              </a:defRPr>
            </a:lvl5pPr>
            <a:lvl6pPr lvl="5">
              <a:spcBef>
                <a:spcPts val="0"/>
              </a:spcBef>
              <a:buClr>
                <a:schemeClr val="lt1"/>
              </a:buClr>
              <a:buSzPct val="100000"/>
              <a:defRPr sz="3000">
                <a:solidFill>
                  <a:schemeClr val="lt1"/>
                </a:solidFill>
              </a:defRPr>
            </a:lvl6pPr>
            <a:lvl7pPr lvl="6">
              <a:spcBef>
                <a:spcPts val="0"/>
              </a:spcBef>
              <a:buClr>
                <a:schemeClr val="lt1"/>
              </a:buClr>
              <a:buSzPct val="100000"/>
              <a:defRPr sz="3000">
                <a:solidFill>
                  <a:schemeClr val="lt1"/>
                </a:solidFill>
              </a:defRPr>
            </a:lvl7pPr>
            <a:lvl8pPr lvl="7">
              <a:spcBef>
                <a:spcPts val="0"/>
              </a:spcBef>
              <a:buClr>
                <a:schemeClr val="lt1"/>
              </a:buClr>
              <a:buSzPct val="100000"/>
              <a:defRPr sz="3000">
                <a:solidFill>
                  <a:schemeClr val="lt1"/>
                </a:solidFill>
              </a:defRPr>
            </a:lvl8pPr>
            <a:lvl9pPr lvl="8">
              <a:spcBef>
                <a:spcPts val="0"/>
              </a:spcBef>
              <a:buClr>
                <a:schemeClr val="lt1"/>
              </a:buClr>
              <a:buSzPct val="100000"/>
              <a:defRPr sz="3000">
                <a:solidFill>
                  <a:schemeClr val="lt1"/>
                </a:solidFill>
              </a:defRPr>
            </a:lvl9pPr>
          </a:lstStyle>
          <a:p/>
        </p:txBody>
      </p:sp>
      <p:sp>
        <p:nvSpPr>
          <p:cNvPr id="89" name="Shape 8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SzPct val="100000"/>
              <a:buFont typeface="Raleway"/>
              <a:buNone/>
              <a:defRPr b="1" sz="2800">
                <a:latin typeface="Raleway"/>
                <a:ea typeface="Raleway"/>
                <a:cs typeface="Raleway"/>
                <a:sym typeface="Raleway"/>
              </a:defRPr>
            </a:lvl1pPr>
            <a:lvl2pPr lvl="1">
              <a:spcBef>
                <a:spcPts val="0"/>
              </a:spcBef>
              <a:buSzPct val="100000"/>
              <a:buFont typeface="Raleway"/>
              <a:buNone/>
              <a:defRPr b="1" sz="2800">
                <a:latin typeface="Raleway"/>
                <a:ea typeface="Raleway"/>
                <a:cs typeface="Raleway"/>
                <a:sym typeface="Raleway"/>
              </a:defRPr>
            </a:lvl2pPr>
            <a:lvl3pPr lvl="2">
              <a:spcBef>
                <a:spcPts val="0"/>
              </a:spcBef>
              <a:buSzPct val="100000"/>
              <a:buFont typeface="Raleway"/>
              <a:buNone/>
              <a:defRPr b="1" sz="2800">
                <a:latin typeface="Raleway"/>
                <a:ea typeface="Raleway"/>
                <a:cs typeface="Raleway"/>
                <a:sym typeface="Raleway"/>
              </a:defRPr>
            </a:lvl3pPr>
            <a:lvl4pPr lvl="3">
              <a:spcBef>
                <a:spcPts val="0"/>
              </a:spcBef>
              <a:buSzPct val="100000"/>
              <a:buFont typeface="Raleway"/>
              <a:buNone/>
              <a:defRPr b="1" sz="2800">
                <a:latin typeface="Raleway"/>
                <a:ea typeface="Raleway"/>
                <a:cs typeface="Raleway"/>
                <a:sym typeface="Raleway"/>
              </a:defRPr>
            </a:lvl4pPr>
            <a:lvl5pPr lvl="4">
              <a:spcBef>
                <a:spcPts val="0"/>
              </a:spcBef>
              <a:buSzPct val="100000"/>
              <a:buFont typeface="Raleway"/>
              <a:buNone/>
              <a:defRPr b="1" sz="2800">
                <a:latin typeface="Raleway"/>
                <a:ea typeface="Raleway"/>
                <a:cs typeface="Raleway"/>
                <a:sym typeface="Raleway"/>
              </a:defRPr>
            </a:lvl5pPr>
            <a:lvl6pPr lvl="5">
              <a:spcBef>
                <a:spcPts val="0"/>
              </a:spcBef>
              <a:buSzPct val="100000"/>
              <a:buFont typeface="Raleway"/>
              <a:buNone/>
              <a:defRPr b="1" sz="2800">
                <a:latin typeface="Raleway"/>
                <a:ea typeface="Raleway"/>
                <a:cs typeface="Raleway"/>
                <a:sym typeface="Raleway"/>
              </a:defRPr>
            </a:lvl6pPr>
            <a:lvl7pPr lvl="6">
              <a:spcBef>
                <a:spcPts val="0"/>
              </a:spcBef>
              <a:buSzPct val="100000"/>
              <a:buFont typeface="Raleway"/>
              <a:buNone/>
              <a:defRPr b="1" sz="2800">
                <a:latin typeface="Raleway"/>
                <a:ea typeface="Raleway"/>
                <a:cs typeface="Raleway"/>
                <a:sym typeface="Raleway"/>
              </a:defRPr>
            </a:lvl7pPr>
            <a:lvl8pPr lvl="7">
              <a:spcBef>
                <a:spcPts val="0"/>
              </a:spcBef>
              <a:buSzPct val="100000"/>
              <a:buFont typeface="Raleway"/>
              <a:buNone/>
              <a:defRPr b="1" sz="2800">
                <a:latin typeface="Raleway"/>
                <a:ea typeface="Raleway"/>
                <a:cs typeface="Raleway"/>
                <a:sym typeface="Raleway"/>
              </a:defRPr>
            </a:lvl8pPr>
            <a:lvl9pPr lvl="8">
              <a:spcBef>
                <a:spcPts val="0"/>
              </a:spcBef>
              <a:buSzPct val="1000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accen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1" Type="http://schemas.openxmlformats.org/officeDocument/2006/relationships/hyperlink" Target="#slide=id.g2aa7774382_2_22" TargetMode="External"/><Relationship Id="rId10" Type="http://schemas.openxmlformats.org/officeDocument/2006/relationships/hyperlink" Target="#slide=id.g2aa7774382_2_18" TargetMode="External"/><Relationship Id="rId13" Type="http://schemas.openxmlformats.org/officeDocument/2006/relationships/hyperlink" Target="#slide=id.g1d9c67055b_0_167" TargetMode="External"/><Relationship Id="rId12" Type="http://schemas.openxmlformats.org/officeDocument/2006/relationships/hyperlink" Target="#slide=id.g2aa7774382_2_26"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slide=id.g1d9c67055b_0_163" TargetMode="External"/><Relationship Id="rId4" Type="http://schemas.openxmlformats.org/officeDocument/2006/relationships/hyperlink" Target="#slide=id.g2aa7774382_0_7" TargetMode="External"/><Relationship Id="rId9" Type="http://schemas.openxmlformats.org/officeDocument/2006/relationships/hyperlink" Target="#slide=id.g2aa7774382_0_3" TargetMode="External"/><Relationship Id="rId5" Type="http://schemas.openxmlformats.org/officeDocument/2006/relationships/hyperlink" Target="#slide=id.g2aa7774382_2_6" TargetMode="External"/><Relationship Id="rId6" Type="http://schemas.openxmlformats.org/officeDocument/2006/relationships/hyperlink" Target="#slide=id.g2aa7774382_2_10" TargetMode="External"/><Relationship Id="rId7" Type="http://schemas.openxmlformats.org/officeDocument/2006/relationships/hyperlink" Target="#slide=id.g2aa7774382_2_14" TargetMode="External"/><Relationship Id="rId8" Type="http://schemas.openxmlformats.org/officeDocument/2006/relationships/hyperlink" Target="#slide=id.g1d9c67055b_0_1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pixabay.com/en/photos/animal%20shelter/" TargetMode="External"/><Relationship Id="rId4" Type="http://schemas.openxmlformats.org/officeDocument/2006/relationships/hyperlink" Target="https://www.pexels.com/search/dogs%20with%20people/" TargetMode="External"/><Relationship Id="rId5" Type="http://schemas.openxmlformats.org/officeDocument/2006/relationships/hyperlink" Target="http://www.dailymail.co.uk/news/article-2539276/Animal-shelter-bans-public-looking-dogs-seeing-people-time-makes-SAD.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Shape 135"/>
          <p:cNvSpPr/>
          <p:nvPr/>
        </p:nvSpPr>
        <p:spPr>
          <a:xfrm>
            <a:off x="391300" y="1337300"/>
            <a:ext cx="3253200" cy="3453600"/>
          </a:xfrm>
          <a:prstGeom prst="rect">
            <a:avLst/>
          </a:prstGeom>
          <a:solidFill>
            <a:srgbClr val="F3F3F3"/>
          </a:solid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txBox="1"/>
          <p:nvPr>
            <p:ph type="ctrTitle"/>
          </p:nvPr>
        </p:nvSpPr>
        <p:spPr>
          <a:xfrm>
            <a:off x="494325" y="1337300"/>
            <a:ext cx="3253200" cy="764400"/>
          </a:xfrm>
          <a:prstGeom prst="rect">
            <a:avLst/>
          </a:prstGeom>
        </p:spPr>
        <p:txBody>
          <a:bodyPr anchorCtr="0" anchor="t" bIns="91425" lIns="91425" rIns="91425" wrap="square" tIns="91425">
            <a:noAutofit/>
          </a:bodyPr>
          <a:lstStyle/>
          <a:p>
            <a:pPr lvl="0">
              <a:spcBef>
                <a:spcPts val="0"/>
              </a:spcBef>
              <a:buNone/>
            </a:pPr>
            <a:r>
              <a:rPr lang="en" sz="3600"/>
              <a:t>Adopt a Paw</a:t>
            </a:r>
          </a:p>
          <a:p>
            <a:pPr lvl="0">
              <a:spcBef>
                <a:spcPts val="0"/>
              </a:spcBef>
              <a:buNone/>
            </a:pPr>
            <a:r>
              <a:t/>
            </a:r>
            <a:endParaRPr sz="2400"/>
          </a:p>
        </p:txBody>
      </p:sp>
      <p:sp>
        <p:nvSpPr>
          <p:cNvPr id="137" name="Shape 137"/>
          <p:cNvSpPr txBox="1"/>
          <p:nvPr>
            <p:ph idx="1" type="subTitle"/>
          </p:nvPr>
        </p:nvSpPr>
        <p:spPr>
          <a:xfrm>
            <a:off x="729600" y="2921750"/>
            <a:ext cx="2488800" cy="1648500"/>
          </a:xfrm>
          <a:prstGeom prst="rect">
            <a:avLst/>
          </a:prstGeom>
        </p:spPr>
        <p:txBody>
          <a:bodyPr anchorCtr="0" anchor="t" bIns="91425" lIns="91425" rIns="91425" wrap="square" tIns="91425">
            <a:noAutofit/>
          </a:bodyPr>
          <a:lstStyle/>
          <a:p>
            <a:pPr lvl="0">
              <a:spcBef>
                <a:spcPts val="0"/>
              </a:spcBef>
              <a:buNone/>
            </a:pPr>
            <a:r>
              <a:rPr lang="en"/>
              <a:t>Project Contributors: </a:t>
            </a:r>
          </a:p>
          <a:p>
            <a:pPr lvl="0">
              <a:spcBef>
                <a:spcPts val="0"/>
              </a:spcBef>
              <a:buNone/>
            </a:pPr>
            <a:r>
              <a:rPr lang="en"/>
              <a:t>Tina Elling</a:t>
            </a:r>
          </a:p>
          <a:p>
            <a:pPr lvl="0">
              <a:spcBef>
                <a:spcPts val="0"/>
              </a:spcBef>
              <a:buNone/>
            </a:pPr>
            <a:r>
              <a:rPr lang="en"/>
              <a:t>Karina Frasco</a:t>
            </a:r>
          </a:p>
          <a:p>
            <a:pPr lvl="0">
              <a:spcBef>
                <a:spcPts val="0"/>
              </a:spcBef>
              <a:buNone/>
            </a:pPr>
            <a:r>
              <a:rPr lang="en"/>
              <a:t>Rosa Sanchez</a:t>
            </a:r>
          </a:p>
          <a:p>
            <a:pPr lvl="0">
              <a:spcBef>
                <a:spcPts val="0"/>
              </a:spcBef>
              <a:buNone/>
            </a:pPr>
            <a:r>
              <a:rPr lang="en"/>
              <a:t>Michelle Wu</a:t>
            </a:r>
          </a:p>
          <a:p>
            <a:pPr lvl="0">
              <a:spcBef>
                <a:spcPts val="0"/>
              </a:spcBef>
              <a:buNone/>
            </a:pPr>
            <a:r>
              <a:rPr lang="en"/>
              <a:t>Rahul Janardhanan</a:t>
            </a:r>
          </a:p>
          <a:p>
            <a:pPr lvl="0" rtl="0" algn="r">
              <a:lnSpc>
                <a:spcPct val="115000"/>
              </a:lnSpc>
              <a:spcBef>
                <a:spcPts val="0"/>
              </a:spcBef>
              <a:buNone/>
            </a:pPr>
            <a:r>
              <a:t/>
            </a:r>
            <a:endParaRPr/>
          </a:p>
        </p:txBody>
      </p:sp>
      <p:sp>
        <p:nvSpPr>
          <p:cNvPr id="138" name="Shape 138"/>
          <p:cNvSpPr txBox="1"/>
          <p:nvPr/>
        </p:nvSpPr>
        <p:spPr>
          <a:xfrm>
            <a:off x="729450" y="2174975"/>
            <a:ext cx="3837300" cy="484800"/>
          </a:xfrm>
          <a:prstGeom prst="rect">
            <a:avLst/>
          </a:prstGeom>
          <a:noFill/>
          <a:ln>
            <a:noFill/>
          </a:ln>
        </p:spPr>
        <p:txBody>
          <a:bodyPr anchorCtr="0" anchor="t" bIns="91425" lIns="91425" rIns="91425" wrap="square" tIns="91425">
            <a:noAutofit/>
          </a:bodyPr>
          <a:lstStyle/>
          <a:p>
            <a:pPr lvl="0">
              <a:spcBef>
                <a:spcPts val="0"/>
              </a:spcBef>
              <a:buNone/>
            </a:pPr>
            <a:r>
              <a:rPr lang="en" sz="2400"/>
              <a:t>HCI 440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Primary Persona</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Shape 195"/>
          <p:cNvSpPr txBox="1"/>
          <p:nvPr>
            <p:ph type="title"/>
          </p:nvPr>
        </p:nvSpPr>
        <p:spPr>
          <a:xfrm>
            <a:off x="708550" y="376900"/>
            <a:ext cx="3300900" cy="680700"/>
          </a:xfrm>
          <a:prstGeom prst="rect">
            <a:avLst/>
          </a:prstGeom>
        </p:spPr>
        <p:txBody>
          <a:bodyPr anchorCtr="0" anchor="t" bIns="91425" lIns="91425" rIns="91425" wrap="square" tIns="91425">
            <a:noAutofit/>
          </a:bodyPr>
          <a:lstStyle/>
          <a:p>
            <a:pPr lvl="0">
              <a:spcBef>
                <a:spcPts val="0"/>
              </a:spcBef>
              <a:buNone/>
            </a:pPr>
            <a:r>
              <a:rPr lang="en"/>
              <a:t>Primary Persona</a:t>
            </a:r>
          </a:p>
          <a:p>
            <a:pPr lvl="0">
              <a:spcBef>
                <a:spcPts val="0"/>
              </a:spcBef>
              <a:buNone/>
            </a:pPr>
            <a:r>
              <a:t/>
            </a:r>
            <a:endParaRPr/>
          </a:p>
        </p:txBody>
      </p:sp>
      <p:sp>
        <p:nvSpPr>
          <p:cNvPr id="196" name="Shape 196"/>
          <p:cNvSpPr txBox="1"/>
          <p:nvPr>
            <p:ph idx="1" type="subTitle"/>
          </p:nvPr>
        </p:nvSpPr>
        <p:spPr>
          <a:xfrm>
            <a:off x="4868225" y="1440250"/>
            <a:ext cx="3300900" cy="10299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b="1" lang="en" sz="1300">
                <a:solidFill>
                  <a:schemeClr val="dk1"/>
                </a:solidFill>
              </a:rPr>
              <a:t>Technological</a:t>
            </a:r>
          </a:p>
          <a:p>
            <a:pPr lvl="0" rtl="0" algn="just">
              <a:lnSpc>
                <a:spcPct val="100000"/>
              </a:lnSpc>
              <a:spcBef>
                <a:spcPts val="0"/>
              </a:spcBef>
              <a:spcAft>
                <a:spcPts val="0"/>
              </a:spcAft>
              <a:buNone/>
            </a:pPr>
            <a:r>
              <a:rPr lang="en" sz="1200">
                <a:solidFill>
                  <a:srgbClr val="434343"/>
                </a:solidFill>
              </a:rPr>
              <a:t>Paul owns several devices from laptops, iPads, and smartphones. He and his family are intermediate to advanced users. </a:t>
            </a:r>
          </a:p>
          <a:p>
            <a:pPr lvl="0">
              <a:lnSpc>
                <a:spcPct val="115000"/>
              </a:lnSpc>
              <a:spcBef>
                <a:spcPts val="0"/>
              </a:spcBef>
              <a:spcAft>
                <a:spcPts val="1000"/>
              </a:spcAft>
              <a:buNone/>
            </a:pPr>
            <a:r>
              <a:t/>
            </a:r>
            <a:endParaRPr sz="1300"/>
          </a:p>
        </p:txBody>
      </p:sp>
      <p:sp>
        <p:nvSpPr>
          <p:cNvPr id="197" name="Shape 197"/>
          <p:cNvSpPr txBox="1"/>
          <p:nvPr/>
        </p:nvSpPr>
        <p:spPr>
          <a:xfrm>
            <a:off x="708550" y="3349100"/>
            <a:ext cx="718200" cy="309600"/>
          </a:xfrm>
          <a:prstGeom prst="rect">
            <a:avLst/>
          </a:prstGeom>
          <a:noFill/>
          <a:ln>
            <a:noFill/>
          </a:ln>
        </p:spPr>
        <p:txBody>
          <a:bodyPr anchorCtr="0" anchor="t" bIns="91425" lIns="91425" rIns="91425" wrap="square" tIns="91425">
            <a:noAutofit/>
          </a:bodyPr>
          <a:lstStyle/>
          <a:p>
            <a:pPr lvl="0" algn="ctr">
              <a:lnSpc>
                <a:spcPct val="115000"/>
              </a:lnSpc>
              <a:spcBef>
                <a:spcPts val="0"/>
              </a:spcBef>
              <a:buNone/>
            </a:pPr>
            <a:r>
              <a:rPr b="1" lang="en">
                <a:latin typeface="Lato"/>
                <a:ea typeface="Lato"/>
                <a:cs typeface="Lato"/>
                <a:sym typeface="Lato"/>
              </a:rPr>
              <a:t>Paul</a:t>
            </a:r>
          </a:p>
        </p:txBody>
      </p:sp>
      <p:sp>
        <p:nvSpPr>
          <p:cNvPr id="198" name="Shape 198"/>
          <p:cNvSpPr txBox="1"/>
          <p:nvPr/>
        </p:nvSpPr>
        <p:spPr>
          <a:xfrm>
            <a:off x="784750" y="3604800"/>
            <a:ext cx="2225100" cy="14625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200">
                <a:latin typeface="Lato"/>
                <a:ea typeface="Lato"/>
                <a:cs typeface="Lato"/>
                <a:sym typeface="Lato"/>
              </a:rPr>
              <a:t>Age: 43</a:t>
            </a:r>
          </a:p>
          <a:p>
            <a:pPr lvl="0" rtl="0">
              <a:lnSpc>
                <a:spcPct val="115000"/>
              </a:lnSpc>
              <a:spcBef>
                <a:spcPts val="0"/>
              </a:spcBef>
              <a:buNone/>
            </a:pPr>
            <a:r>
              <a:rPr lang="en" sz="1200">
                <a:latin typeface="Lato"/>
                <a:ea typeface="Lato"/>
                <a:cs typeface="Lato"/>
                <a:sym typeface="Lato"/>
              </a:rPr>
              <a:t>Gender: Male</a:t>
            </a:r>
          </a:p>
          <a:p>
            <a:pPr lvl="0" rtl="0">
              <a:lnSpc>
                <a:spcPct val="115000"/>
              </a:lnSpc>
              <a:spcBef>
                <a:spcPts val="0"/>
              </a:spcBef>
              <a:buNone/>
            </a:pPr>
            <a:r>
              <a:rPr lang="en" sz="1200">
                <a:latin typeface="Lato"/>
                <a:ea typeface="Lato"/>
                <a:cs typeface="Lato"/>
                <a:sym typeface="Lato"/>
              </a:rPr>
              <a:t>Marital Status: Married</a:t>
            </a:r>
          </a:p>
          <a:p>
            <a:pPr lvl="0" rtl="0">
              <a:lnSpc>
                <a:spcPct val="115000"/>
              </a:lnSpc>
              <a:spcBef>
                <a:spcPts val="0"/>
              </a:spcBef>
              <a:buNone/>
            </a:pPr>
            <a:r>
              <a:rPr lang="en" sz="1200">
                <a:latin typeface="Lato"/>
                <a:ea typeface="Lato"/>
                <a:cs typeface="Lato"/>
                <a:sym typeface="Lato"/>
              </a:rPr>
              <a:t>Children: 3</a:t>
            </a:r>
          </a:p>
          <a:p>
            <a:pPr lvl="0" rtl="0">
              <a:lnSpc>
                <a:spcPct val="115000"/>
              </a:lnSpc>
              <a:spcBef>
                <a:spcPts val="0"/>
              </a:spcBef>
              <a:buNone/>
            </a:pPr>
            <a:r>
              <a:rPr lang="en" sz="1200">
                <a:latin typeface="Lato"/>
                <a:ea typeface="Lato"/>
                <a:cs typeface="Lato"/>
                <a:sym typeface="Lato"/>
              </a:rPr>
              <a:t>Residence: Home owner</a:t>
            </a:r>
          </a:p>
          <a:p>
            <a:pPr lvl="0" rtl="0">
              <a:lnSpc>
                <a:spcPct val="115000"/>
              </a:lnSpc>
              <a:spcBef>
                <a:spcPts val="0"/>
              </a:spcBef>
              <a:buNone/>
            </a:pPr>
            <a:r>
              <a:rPr lang="en" sz="1200">
                <a:latin typeface="Lato"/>
                <a:ea typeface="Lato"/>
                <a:cs typeface="Lato"/>
                <a:sym typeface="Lato"/>
              </a:rPr>
              <a:t>Education: College graduate</a:t>
            </a:r>
          </a:p>
          <a:p>
            <a:pPr lvl="0" algn="ctr">
              <a:lnSpc>
                <a:spcPct val="115000"/>
              </a:lnSpc>
              <a:spcBef>
                <a:spcPts val="0"/>
              </a:spcBef>
              <a:buNone/>
            </a:pPr>
            <a:r>
              <a:t/>
            </a:r>
            <a:endParaRPr sz="1100">
              <a:solidFill>
                <a:schemeClr val="accent1"/>
              </a:solidFill>
              <a:latin typeface="Lato"/>
              <a:ea typeface="Lato"/>
              <a:cs typeface="Lato"/>
              <a:sym typeface="Lato"/>
            </a:endParaRPr>
          </a:p>
        </p:txBody>
      </p:sp>
      <p:pic>
        <p:nvPicPr>
          <p:cNvPr id="199" name="Shape 199"/>
          <p:cNvPicPr preferRelativeResize="0"/>
          <p:nvPr/>
        </p:nvPicPr>
        <p:blipFill>
          <a:blip r:embed="rId3">
            <a:alphaModFix/>
          </a:blip>
          <a:stretch>
            <a:fillRect/>
          </a:stretch>
        </p:blipFill>
        <p:spPr>
          <a:xfrm>
            <a:off x="784749" y="1454650"/>
            <a:ext cx="1707300" cy="1899925"/>
          </a:xfrm>
          <a:prstGeom prst="rect">
            <a:avLst/>
          </a:prstGeom>
          <a:noFill/>
          <a:ln>
            <a:noFill/>
          </a:ln>
        </p:spPr>
      </p:pic>
      <p:sp>
        <p:nvSpPr>
          <p:cNvPr id="200" name="Shape 200"/>
          <p:cNvSpPr txBox="1"/>
          <p:nvPr/>
        </p:nvSpPr>
        <p:spPr>
          <a:xfrm>
            <a:off x="4868225" y="166350"/>
            <a:ext cx="3969900" cy="1152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0"/>
              </a:spcAft>
              <a:buNone/>
            </a:pPr>
            <a:r>
              <a:rPr b="1" lang="en" sz="1300">
                <a:solidFill>
                  <a:schemeClr val="dk1"/>
                </a:solidFill>
                <a:latin typeface="Lato"/>
                <a:ea typeface="Lato"/>
                <a:cs typeface="Lato"/>
                <a:sym typeface="Lato"/>
              </a:rPr>
              <a:t>Personal Description</a:t>
            </a:r>
          </a:p>
          <a:p>
            <a:pPr lvl="0" rtl="0" algn="just">
              <a:lnSpc>
                <a:spcPct val="115000"/>
              </a:lnSpc>
              <a:spcBef>
                <a:spcPts val="0"/>
              </a:spcBef>
              <a:spcAft>
                <a:spcPts val="1000"/>
              </a:spcAft>
              <a:buNone/>
            </a:pPr>
            <a:r>
              <a:rPr lang="en" sz="1200">
                <a:solidFill>
                  <a:srgbClr val="434343"/>
                </a:solidFill>
                <a:latin typeface="Lato"/>
                <a:ea typeface="Lato"/>
                <a:cs typeface="Lato"/>
                <a:sym typeface="Lato"/>
              </a:rPr>
              <a:t>Paul has decided that he’d like to adopt a family pet. He’s looking for an app that has information related to cost, care, and finding a pet that is good with children who have specific needs.</a:t>
            </a:r>
          </a:p>
        </p:txBody>
      </p:sp>
      <p:sp>
        <p:nvSpPr>
          <p:cNvPr id="201" name="Shape 201"/>
          <p:cNvSpPr txBox="1"/>
          <p:nvPr/>
        </p:nvSpPr>
        <p:spPr>
          <a:xfrm>
            <a:off x="4868225" y="2351450"/>
            <a:ext cx="3738000" cy="1398000"/>
          </a:xfrm>
          <a:prstGeom prst="rect">
            <a:avLst/>
          </a:prstGeom>
          <a:noFill/>
          <a:ln>
            <a:noFill/>
          </a:ln>
        </p:spPr>
        <p:txBody>
          <a:bodyPr anchorCtr="0" anchor="t" bIns="91425" lIns="91425" rIns="91425" wrap="square" tIns="91425">
            <a:noAutofit/>
          </a:bodyPr>
          <a:lstStyle/>
          <a:p>
            <a:pPr lvl="0">
              <a:spcBef>
                <a:spcPts val="0"/>
              </a:spcBef>
              <a:buNone/>
            </a:pPr>
            <a:r>
              <a:rPr b="1" lang="en" sz="1200">
                <a:solidFill>
                  <a:schemeClr val="dk1"/>
                </a:solidFill>
                <a:latin typeface="Lato"/>
                <a:ea typeface="Lato"/>
                <a:cs typeface="Lato"/>
                <a:sym typeface="Lato"/>
              </a:rPr>
              <a:t>Concerns &amp; Frustrations</a:t>
            </a:r>
          </a:p>
          <a:p>
            <a:pPr lvl="0" algn="just">
              <a:spcBef>
                <a:spcPts val="0"/>
              </a:spcBef>
              <a:buNone/>
            </a:pPr>
            <a:r>
              <a:rPr lang="en" sz="1200">
                <a:solidFill>
                  <a:srgbClr val="434343"/>
                </a:solidFill>
                <a:latin typeface="Lato"/>
                <a:ea typeface="Lato"/>
                <a:cs typeface="Lato"/>
                <a:sym typeface="Lato"/>
              </a:rPr>
              <a:t>With having three children in elementary school and activities nights and weekends, Paul is concerned about the cost of owning a pet, having enough time to spend and care for the pet, and being able to house train the pet. He’s looking for information to help make the decision on getting a new pet.</a:t>
            </a:r>
          </a:p>
        </p:txBody>
      </p:sp>
      <p:sp>
        <p:nvSpPr>
          <p:cNvPr id="202" name="Shape 202"/>
          <p:cNvSpPr txBox="1"/>
          <p:nvPr/>
        </p:nvSpPr>
        <p:spPr>
          <a:xfrm>
            <a:off x="4860700" y="3792825"/>
            <a:ext cx="3969900" cy="1289400"/>
          </a:xfrm>
          <a:prstGeom prst="rect">
            <a:avLst/>
          </a:prstGeom>
          <a:noFill/>
          <a:ln>
            <a:noFill/>
          </a:ln>
        </p:spPr>
        <p:txBody>
          <a:bodyPr anchorCtr="0" anchor="t" bIns="91425" lIns="91425" rIns="91425" wrap="square" tIns="91425">
            <a:noAutofit/>
          </a:bodyPr>
          <a:lstStyle/>
          <a:p>
            <a:pPr lvl="0">
              <a:spcBef>
                <a:spcPts val="0"/>
              </a:spcBef>
              <a:buNone/>
            </a:pPr>
            <a:r>
              <a:rPr b="1" lang="en" sz="1200">
                <a:solidFill>
                  <a:schemeClr val="dk1"/>
                </a:solidFill>
                <a:latin typeface="Lato"/>
                <a:ea typeface="Lato"/>
                <a:cs typeface="Lato"/>
                <a:sym typeface="Lato"/>
              </a:rPr>
              <a:t>Goals &amp; Motivations</a:t>
            </a:r>
          </a:p>
          <a:p>
            <a:pPr lvl="0" algn="just">
              <a:spcBef>
                <a:spcPts val="0"/>
              </a:spcBef>
              <a:buNone/>
            </a:pPr>
            <a:r>
              <a:rPr lang="en" sz="1200">
                <a:solidFill>
                  <a:srgbClr val="434343"/>
                </a:solidFill>
                <a:latin typeface="Lato"/>
                <a:ea typeface="Lato"/>
                <a:cs typeface="Lato"/>
                <a:sym typeface="Lato"/>
              </a:rPr>
              <a:t>Since Paul has never owned a pet he’s looking for the right pet for his family and their needs. He also wants his children to grow up with a pet but must find one that will be suitable with his child that has allergies.</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Design Scenarios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Usage Scenario First Time Pet Owner</a:t>
            </a:r>
          </a:p>
        </p:txBody>
      </p:sp>
      <p:sp>
        <p:nvSpPr>
          <p:cNvPr id="213" name="Shape 213"/>
          <p:cNvSpPr txBox="1"/>
          <p:nvPr>
            <p:ph idx="1" type="body"/>
          </p:nvPr>
        </p:nvSpPr>
        <p:spPr>
          <a:xfrm>
            <a:off x="338000" y="1441200"/>
            <a:ext cx="8494200" cy="3276000"/>
          </a:xfrm>
          <a:prstGeom prst="rect">
            <a:avLst/>
          </a:prstGeom>
        </p:spPr>
        <p:txBody>
          <a:bodyPr anchorCtr="0" anchor="t" bIns="91425" lIns="91425" rIns="91425" wrap="square" tIns="91425">
            <a:noAutofit/>
          </a:bodyPr>
          <a:lstStyle/>
          <a:p>
            <a:pPr lvl="0" algn="just">
              <a:spcBef>
                <a:spcPts val="0"/>
              </a:spcBef>
              <a:buNone/>
            </a:pPr>
            <a:r>
              <a:rPr lang="en">
                <a:solidFill>
                  <a:srgbClr val="434343"/>
                </a:solidFill>
              </a:rPr>
              <a:t>Paul wants to adopt a pet for his family since he never had one growing up and would like his children to learn how to care for a pet. He has several concerns about being a new pet owner such as the type of pet to get that fits his family's growing lifestyle, the right accommodations for the pet, and the cost of adopting and owning a pet. He decides to use a pet app on his mobile phone to help with his research. Upon opening the app, he notices several links that might be useful to help him make a decision. He starts with researching the type of pet and eventually finds one he likes which he believes will be good for his family. As he begins the reviewing the pet, he discovers this pet might not work out due to high costs and not being suitable for children. He goes back into the app to look for something that will help match his family/live style to a pet but his search only shows profiles of pets. He also wants to understand the costs associated with the matched pet. As he investigates further he finds a section of FAQ’s that has some information about cost but nothing about matching a pet to his family’s lifestyle and needs. He found information on the adoption process but after looking over the information still has questions. Although the app was useful, he needs more detailed information and prompts like to guide him through the process.</a:t>
            </a:r>
          </a:p>
          <a:p>
            <a:pPr lvl="0">
              <a:spcBef>
                <a:spcPts val="0"/>
              </a:spcBef>
              <a:buNone/>
            </a:pPr>
            <a:r>
              <a:t/>
            </a:r>
            <a:endParaRPr sz="1100">
              <a:solidFill>
                <a:srgbClr val="000000"/>
              </a:solidFill>
              <a:latin typeface="Times New Roman"/>
              <a:ea typeface="Times New Roman"/>
              <a:cs typeface="Times New Roman"/>
              <a:sym typeface="Times New Roman"/>
            </a:endParaRPr>
          </a:p>
          <a:p>
            <a:pPr lv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Design</a:t>
            </a:r>
            <a:r>
              <a:rPr lang="en"/>
              <a:t> Scenario First Time Pet Owner</a:t>
            </a:r>
          </a:p>
        </p:txBody>
      </p:sp>
      <p:sp>
        <p:nvSpPr>
          <p:cNvPr id="219" name="Shape 219"/>
          <p:cNvSpPr txBox="1"/>
          <p:nvPr>
            <p:ph idx="1" type="body"/>
          </p:nvPr>
        </p:nvSpPr>
        <p:spPr>
          <a:xfrm>
            <a:off x="338000" y="1302000"/>
            <a:ext cx="8494200" cy="3918900"/>
          </a:xfrm>
          <a:prstGeom prst="rect">
            <a:avLst/>
          </a:prstGeom>
        </p:spPr>
        <p:txBody>
          <a:bodyPr anchorCtr="0" anchor="t" bIns="91425" lIns="91425" rIns="91425" wrap="square" tIns="91425">
            <a:noAutofit/>
          </a:bodyPr>
          <a:lstStyle/>
          <a:p>
            <a:pPr lvl="0" algn="just">
              <a:spcBef>
                <a:spcPts val="0"/>
              </a:spcBef>
              <a:buNone/>
            </a:pPr>
            <a:r>
              <a:rPr lang="en">
                <a:solidFill>
                  <a:srgbClr val="434343"/>
                </a:solidFill>
              </a:rPr>
              <a:t>Paul wants to adopt a pet for his family since he never had one growing up and would like his children to learn how to care for a pet. He has several concerns about being a new pet owner such as the type of pet to get that fits his family's growing lifestyle, the right accommodations for the pet, and the cost of adopting and owning a pet. He decides to use a pet app on his mobile phone to help with his research. One of his main goals is to find a pet that will fit his family’s lifestyle, is children friendly, and be allergy friendly since one of his children has specific allergies. Upon opening the app, he notices several links on the main page that might be useful to help him make a decision. He starts with the “Pet Lifestyle Match” and is brought to a questionnaire that he will need to fill out. The form has a range of various questions that will help match a pet to his family’s lifestyle and needs. When Paul finishes the form he submits it and the results are returned. The results show a number of eligible pets that meet his requirements. After viewing each pet, Paul has an option to create a profile. This will allow him to add a pet to his favorites for later access. Next Paul wants to find out more about the cost and care of the pets he picked. On the main page he finds “Pet Costs” and “Pet Care”. In that section he finds he has the ability to select a pet from his favorites, answer a few questions about cost and care, and submit the form. The results show him general information, specific care and cost for that pet. He sees it also has links to learn more about each subject. Finally, the app offers information about adoption costs and process along with FAQs and online/downloadable forms. Paul is pleased with his experience using the app and now has the confidence and knowledge to become a first-time pet owner.</a:t>
            </a:r>
          </a:p>
          <a:p>
            <a:pPr lvl="0" rtl="0">
              <a:spcBef>
                <a:spcPts val="0"/>
              </a:spcBef>
              <a:buNone/>
            </a:pPr>
            <a:r>
              <a:t/>
            </a:r>
            <a:endParaRPr sz="1200">
              <a:solidFill>
                <a:srgbClr val="000000"/>
              </a:solidFil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Conceptual Designs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idx="2" type="body"/>
          </p:nvPr>
        </p:nvSpPr>
        <p:spPr>
          <a:xfrm>
            <a:off x="5174225" y="1352625"/>
            <a:ext cx="3374400" cy="3025500"/>
          </a:xfrm>
          <a:prstGeom prst="rect">
            <a:avLst/>
          </a:prstGeom>
        </p:spPr>
        <p:txBody>
          <a:bodyPr anchorCtr="0" anchor="t" bIns="91425" lIns="91425" rIns="91425" wrap="square" tIns="91425">
            <a:noAutofit/>
          </a:bodyPr>
          <a:lstStyle/>
          <a:p>
            <a:pPr lvl="0" algn="ctr">
              <a:spcBef>
                <a:spcPts val="0"/>
              </a:spcBef>
              <a:spcAft>
                <a:spcPts val="1000"/>
              </a:spcAft>
              <a:buNone/>
            </a:pPr>
            <a:r>
              <a:rPr b="1" lang="en" sz="700">
                <a:solidFill>
                  <a:schemeClr val="lt1"/>
                </a:solidFill>
              </a:rPr>
              <a:t>1</a:t>
            </a:r>
          </a:p>
        </p:txBody>
      </p:sp>
      <p:pic>
        <p:nvPicPr>
          <p:cNvPr id="230" name="Shape 230"/>
          <p:cNvPicPr preferRelativeResize="0"/>
          <p:nvPr/>
        </p:nvPicPr>
        <p:blipFill>
          <a:blip r:embed="rId3">
            <a:alphaModFix/>
          </a:blip>
          <a:stretch>
            <a:fillRect/>
          </a:stretch>
        </p:blipFill>
        <p:spPr>
          <a:xfrm>
            <a:off x="166900" y="1738275"/>
            <a:ext cx="4107276" cy="2837176"/>
          </a:xfrm>
          <a:prstGeom prst="rect">
            <a:avLst/>
          </a:prstGeom>
          <a:noFill/>
          <a:ln>
            <a:noFill/>
          </a:ln>
        </p:spPr>
      </p:pic>
      <p:pic>
        <p:nvPicPr>
          <p:cNvPr descr="story-board-1.png" id="231" name="Shape 231"/>
          <p:cNvPicPr preferRelativeResize="0"/>
          <p:nvPr/>
        </p:nvPicPr>
        <p:blipFill>
          <a:blip r:embed="rId4">
            <a:alphaModFix/>
          </a:blip>
          <a:stretch>
            <a:fillRect/>
          </a:stretch>
        </p:blipFill>
        <p:spPr>
          <a:xfrm>
            <a:off x="4810800" y="1494987"/>
            <a:ext cx="4107276" cy="30804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Intermediate</a:t>
            </a:r>
            <a:r>
              <a:rPr lang="en"/>
              <a:t> Wireframes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42" name="Shape 242"/>
          <p:cNvSpPr txBox="1"/>
          <p:nvPr>
            <p:ph idx="4294967295" type="title"/>
          </p:nvPr>
        </p:nvSpPr>
        <p:spPr>
          <a:xfrm>
            <a:off x="346425" y="4747100"/>
            <a:ext cx="2280600" cy="394200"/>
          </a:xfrm>
          <a:prstGeom prst="rect">
            <a:avLst/>
          </a:prstGeom>
        </p:spPr>
        <p:txBody>
          <a:bodyPr anchorCtr="0" anchor="b" bIns="91425" lIns="91425" rIns="91425" wrap="square" tIns="91425">
            <a:noAutofit/>
          </a:bodyPr>
          <a:lstStyle/>
          <a:p>
            <a:pPr lvl="0">
              <a:spcBef>
                <a:spcPts val="0"/>
              </a:spcBef>
              <a:buNone/>
            </a:pPr>
            <a:r>
              <a:rPr lang="en" sz="1400">
                <a:solidFill>
                  <a:srgbClr val="FFFFFF"/>
                </a:solidFill>
              </a:rPr>
              <a:t>Information architecture</a:t>
            </a:r>
          </a:p>
        </p:txBody>
      </p:sp>
      <p:sp>
        <p:nvSpPr>
          <p:cNvPr id="243" name="Shape 243"/>
          <p:cNvSpPr/>
          <p:nvPr/>
        </p:nvSpPr>
        <p:spPr>
          <a:xfrm>
            <a:off x="4061325" y="916675"/>
            <a:ext cx="1018500" cy="700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 name="Shape 244"/>
          <p:cNvSpPr txBox="1"/>
          <p:nvPr/>
        </p:nvSpPr>
        <p:spPr>
          <a:xfrm>
            <a:off x="4201375" y="1044175"/>
            <a:ext cx="738300" cy="280200"/>
          </a:xfrm>
          <a:prstGeom prst="rect">
            <a:avLst/>
          </a:prstGeom>
          <a:noFill/>
          <a:ln>
            <a:noFill/>
          </a:ln>
        </p:spPr>
        <p:txBody>
          <a:bodyPr anchorCtr="0" anchor="t" bIns="91425" lIns="91425" rIns="91425" wrap="square" tIns="91425">
            <a:noAutofit/>
          </a:bodyPr>
          <a:lstStyle/>
          <a:p>
            <a:pPr lvl="0">
              <a:spcBef>
                <a:spcPts val="0"/>
              </a:spcBef>
              <a:buNone/>
            </a:pPr>
            <a:r>
              <a:rPr b="1" lang="en">
                <a:latin typeface="Lato"/>
                <a:ea typeface="Lato"/>
                <a:cs typeface="Lato"/>
                <a:sym typeface="Lato"/>
              </a:rPr>
              <a:t>Home</a:t>
            </a:r>
          </a:p>
        </p:txBody>
      </p:sp>
      <p:sp>
        <p:nvSpPr>
          <p:cNvPr id="245" name="Shape 245"/>
          <p:cNvSpPr/>
          <p:nvPr/>
        </p:nvSpPr>
        <p:spPr>
          <a:xfrm>
            <a:off x="214800" y="2189625"/>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b="1"/>
          </a:p>
        </p:txBody>
      </p:sp>
      <p:sp>
        <p:nvSpPr>
          <p:cNvPr id="246" name="Shape 246"/>
          <p:cNvSpPr/>
          <p:nvPr/>
        </p:nvSpPr>
        <p:spPr>
          <a:xfrm>
            <a:off x="1357800" y="2189625"/>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7" name="Shape 247"/>
          <p:cNvSpPr/>
          <p:nvPr/>
        </p:nvSpPr>
        <p:spPr>
          <a:xfrm>
            <a:off x="2500800" y="2189625"/>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8" name="Shape 248"/>
          <p:cNvSpPr/>
          <p:nvPr/>
        </p:nvSpPr>
        <p:spPr>
          <a:xfrm>
            <a:off x="3643800" y="2189625"/>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9" name="Shape 249"/>
          <p:cNvSpPr/>
          <p:nvPr/>
        </p:nvSpPr>
        <p:spPr>
          <a:xfrm>
            <a:off x="4786800" y="2189625"/>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0" name="Shape 250"/>
          <p:cNvSpPr/>
          <p:nvPr/>
        </p:nvSpPr>
        <p:spPr>
          <a:xfrm>
            <a:off x="5884925" y="2192550"/>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1" name="Shape 251"/>
          <p:cNvSpPr/>
          <p:nvPr/>
        </p:nvSpPr>
        <p:spPr>
          <a:xfrm>
            <a:off x="6950575" y="2192550"/>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2" name="Shape 252"/>
          <p:cNvSpPr/>
          <p:nvPr/>
        </p:nvSpPr>
        <p:spPr>
          <a:xfrm>
            <a:off x="8016225" y="2192550"/>
            <a:ext cx="942000" cy="606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253" name="Shape 253"/>
          <p:cNvCxnSpPr>
            <a:stCxn id="243" idx="2"/>
          </p:cNvCxnSpPr>
          <p:nvPr/>
        </p:nvCxnSpPr>
        <p:spPr>
          <a:xfrm>
            <a:off x="4570575" y="1616875"/>
            <a:ext cx="0" cy="305700"/>
          </a:xfrm>
          <a:prstGeom prst="straightConnector1">
            <a:avLst/>
          </a:prstGeom>
          <a:noFill/>
          <a:ln cap="flat" cmpd="sng" w="9525">
            <a:solidFill>
              <a:schemeClr val="dk2"/>
            </a:solidFill>
            <a:prstDash val="solid"/>
            <a:round/>
            <a:headEnd len="lg" w="lg" type="none"/>
            <a:tailEnd len="lg" w="lg" type="none"/>
          </a:ln>
        </p:spPr>
      </p:cxnSp>
      <p:cxnSp>
        <p:nvCxnSpPr>
          <p:cNvPr id="254" name="Shape 254"/>
          <p:cNvCxnSpPr/>
          <p:nvPr/>
        </p:nvCxnSpPr>
        <p:spPr>
          <a:xfrm>
            <a:off x="712950" y="1871525"/>
            <a:ext cx="7766100" cy="25500"/>
          </a:xfrm>
          <a:prstGeom prst="straightConnector1">
            <a:avLst/>
          </a:prstGeom>
          <a:noFill/>
          <a:ln cap="flat" cmpd="sng" w="9525">
            <a:solidFill>
              <a:schemeClr val="dk2"/>
            </a:solidFill>
            <a:prstDash val="solid"/>
            <a:round/>
            <a:headEnd len="lg" w="lg" type="none"/>
            <a:tailEnd len="lg" w="lg" type="none"/>
          </a:ln>
        </p:spPr>
      </p:cxnSp>
      <p:cxnSp>
        <p:nvCxnSpPr>
          <p:cNvPr id="255" name="Shape 255"/>
          <p:cNvCxnSpPr>
            <a:stCxn id="252" idx="0"/>
          </p:cNvCxnSpPr>
          <p:nvPr/>
        </p:nvCxnSpPr>
        <p:spPr>
          <a:xfrm rot="10800000">
            <a:off x="8487225" y="1909650"/>
            <a:ext cx="0" cy="282900"/>
          </a:xfrm>
          <a:prstGeom prst="straightConnector1">
            <a:avLst/>
          </a:prstGeom>
          <a:noFill/>
          <a:ln cap="flat" cmpd="sng" w="9525">
            <a:solidFill>
              <a:schemeClr val="dk2"/>
            </a:solidFill>
            <a:prstDash val="solid"/>
            <a:round/>
            <a:headEnd len="lg" w="lg" type="none"/>
            <a:tailEnd len="lg" w="lg" type="none"/>
          </a:ln>
        </p:spPr>
      </p:cxnSp>
      <p:cxnSp>
        <p:nvCxnSpPr>
          <p:cNvPr id="256" name="Shape 256"/>
          <p:cNvCxnSpPr/>
          <p:nvPr/>
        </p:nvCxnSpPr>
        <p:spPr>
          <a:xfrm rot="10800000">
            <a:off x="5257800" y="1903350"/>
            <a:ext cx="0" cy="282900"/>
          </a:xfrm>
          <a:prstGeom prst="straightConnector1">
            <a:avLst/>
          </a:prstGeom>
          <a:noFill/>
          <a:ln cap="flat" cmpd="sng" w="9525">
            <a:solidFill>
              <a:schemeClr val="dk2"/>
            </a:solidFill>
            <a:prstDash val="solid"/>
            <a:round/>
            <a:headEnd len="lg" w="lg" type="none"/>
            <a:tailEnd len="lg" w="lg" type="none"/>
          </a:ln>
        </p:spPr>
      </p:cxnSp>
      <p:cxnSp>
        <p:nvCxnSpPr>
          <p:cNvPr id="257" name="Shape 257"/>
          <p:cNvCxnSpPr/>
          <p:nvPr/>
        </p:nvCxnSpPr>
        <p:spPr>
          <a:xfrm rot="10800000">
            <a:off x="7421575" y="1903350"/>
            <a:ext cx="0" cy="282900"/>
          </a:xfrm>
          <a:prstGeom prst="straightConnector1">
            <a:avLst/>
          </a:prstGeom>
          <a:noFill/>
          <a:ln cap="flat" cmpd="sng" w="9525">
            <a:solidFill>
              <a:schemeClr val="dk2"/>
            </a:solidFill>
            <a:prstDash val="solid"/>
            <a:round/>
            <a:headEnd len="lg" w="lg" type="none"/>
            <a:tailEnd len="lg" w="lg" type="none"/>
          </a:ln>
        </p:spPr>
      </p:cxnSp>
      <p:cxnSp>
        <p:nvCxnSpPr>
          <p:cNvPr id="258" name="Shape 258"/>
          <p:cNvCxnSpPr/>
          <p:nvPr/>
        </p:nvCxnSpPr>
        <p:spPr>
          <a:xfrm rot="10800000">
            <a:off x="6296275" y="1903338"/>
            <a:ext cx="0" cy="282900"/>
          </a:xfrm>
          <a:prstGeom prst="straightConnector1">
            <a:avLst/>
          </a:prstGeom>
          <a:noFill/>
          <a:ln cap="flat" cmpd="sng" w="9525">
            <a:solidFill>
              <a:schemeClr val="dk2"/>
            </a:solidFill>
            <a:prstDash val="solid"/>
            <a:round/>
            <a:headEnd len="lg" w="lg" type="none"/>
            <a:tailEnd len="lg" w="lg" type="none"/>
          </a:ln>
        </p:spPr>
      </p:cxnSp>
      <p:cxnSp>
        <p:nvCxnSpPr>
          <p:cNvPr id="259" name="Shape 259"/>
          <p:cNvCxnSpPr/>
          <p:nvPr/>
        </p:nvCxnSpPr>
        <p:spPr>
          <a:xfrm rot="10800000">
            <a:off x="4105325" y="1871525"/>
            <a:ext cx="0" cy="282900"/>
          </a:xfrm>
          <a:prstGeom prst="straightConnector1">
            <a:avLst/>
          </a:prstGeom>
          <a:noFill/>
          <a:ln cap="flat" cmpd="sng" w="9525">
            <a:solidFill>
              <a:schemeClr val="dk2"/>
            </a:solidFill>
            <a:prstDash val="solid"/>
            <a:round/>
            <a:headEnd len="lg" w="lg" type="none"/>
            <a:tailEnd len="lg" w="lg" type="none"/>
          </a:ln>
        </p:spPr>
      </p:cxnSp>
      <p:cxnSp>
        <p:nvCxnSpPr>
          <p:cNvPr id="260" name="Shape 260"/>
          <p:cNvCxnSpPr/>
          <p:nvPr/>
        </p:nvCxnSpPr>
        <p:spPr>
          <a:xfrm rot="10800000">
            <a:off x="2952850" y="1871513"/>
            <a:ext cx="0" cy="282900"/>
          </a:xfrm>
          <a:prstGeom prst="straightConnector1">
            <a:avLst/>
          </a:prstGeom>
          <a:noFill/>
          <a:ln cap="flat" cmpd="sng" w="9525">
            <a:solidFill>
              <a:schemeClr val="dk2"/>
            </a:solidFill>
            <a:prstDash val="solid"/>
            <a:round/>
            <a:headEnd len="lg" w="lg" type="none"/>
            <a:tailEnd len="lg" w="lg" type="none"/>
          </a:ln>
        </p:spPr>
      </p:cxnSp>
      <p:cxnSp>
        <p:nvCxnSpPr>
          <p:cNvPr id="261" name="Shape 261"/>
          <p:cNvCxnSpPr/>
          <p:nvPr/>
        </p:nvCxnSpPr>
        <p:spPr>
          <a:xfrm rot="10800000">
            <a:off x="1800375" y="1871525"/>
            <a:ext cx="0" cy="282900"/>
          </a:xfrm>
          <a:prstGeom prst="straightConnector1">
            <a:avLst/>
          </a:prstGeom>
          <a:noFill/>
          <a:ln cap="flat" cmpd="sng" w="9525">
            <a:solidFill>
              <a:schemeClr val="dk2"/>
            </a:solidFill>
            <a:prstDash val="solid"/>
            <a:round/>
            <a:headEnd len="lg" w="lg" type="none"/>
            <a:tailEnd len="lg" w="lg" type="none"/>
          </a:ln>
        </p:spPr>
      </p:cxnSp>
      <p:cxnSp>
        <p:nvCxnSpPr>
          <p:cNvPr id="262" name="Shape 262"/>
          <p:cNvCxnSpPr/>
          <p:nvPr/>
        </p:nvCxnSpPr>
        <p:spPr>
          <a:xfrm rot="10800000">
            <a:off x="685800" y="1871525"/>
            <a:ext cx="0" cy="282900"/>
          </a:xfrm>
          <a:prstGeom prst="straightConnector1">
            <a:avLst/>
          </a:prstGeom>
          <a:noFill/>
          <a:ln cap="flat" cmpd="sng" w="9525">
            <a:solidFill>
              <a:schemeClr val="dk2"/>
            </a:solidFill>
            <a:prstDash val="solid"/>
            <a:round/>
            <a:headEnd len="lg" w="lg" type="none"/>
            <a:tailEnd len="lg" w="lg" type="none"/>
          </a:ln>
        </p:spPr>
      </p:cxnSp>
      <p:sp>
        <p:nvSpPr>
          <p:cNvPr id="263" name="Shape 263"/>
          <p:cNvSpPr txBox="1"/>
          <p:nvPr/>
        </p:nvSpPr>
        <p:spPr>
          <a:xfrm>
            <a:off x="260525" y="2354100"/>
            <a:ext cx="834300" cy="282900"/>
          </a:xfrm>
          <a:prstGeom prst="rect">
            <a:avLst/>
          </a:prstGeom>
          <a:noFill/>
          <a:ln>
            <a:noFill/>
          </a:ln>
        </p:spPr>
        <p:txBody>
          <a:bodyPr anchorCtr="0" anchor="t" bIns="91425" lIns="91425" rIns="91425" wrap="square" tIns="91425">
            <a:noAutofit/>
          </a:bodyPr>
          <a:lstStyle/>
          <a:p>
            <a:pPr lvl="0">
              <a:spcBef>
                <a:spcPts val="0"/>
              </a:spcBef>
              <a:buNone/>
            </a:pPr>
            <a:r>
              <a:rPr b="1" lang="en" sz="1100">
                <a:latin typeface="Lato"/>
                <a:ea typeface="Lato"/>
                <a:cs typeface="Lato"/>
                <a:sym typeface="Lato"/>
              </a:rPr>
              <a:t>About Us</a:t>
            </a:r>
          </a:p>
        </p:txBody>
      </p:sp>
      <p:sp>
        <p:nvSpPr>
          <p:cNvPr id="264" name="Shape 264"/>
          <p:cNvSpPr txBox="1"/>
          <p:nvPr/>
        </p:nvSpPr>
        <p:spPr>
          <a:xfrm>
            <a:off x="1395750" y="2339775"/>
            <a:ext cx="834300" cy="3057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Find a Pet</a:t>
            </a:r>
          </a:p>
        </p:txBody>
      </p:sp>
      <p:sp>
        <p:nvSpPr>
          <p:cNvPr id="265" name="Shape 265"/>
          <p:cNvSpPr txBox="1"/>
          <p:nvPr/>
        </p:nvSpPr>
        <p:spPr>
          <a:xfrm>
            <a:off x="2554650" y="2250300"/>
            <a:ext cx="834300" cy="4905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Lifestyle Match</a:t>
            </a:r>
          </a:p>
        </p:txBody>
      </p:sp>
      <p:sp>
        <p:nvSpPr>
          <p:cNvPr id="266" name="Shape 266"/>
          <p:cNvSpPr txBox="1"/>
          <p:nvPr/>
        </p:nvSpPr>
        <p:spPr>
          <a:xfrm>
            <a:off x="3746925" y="2151675"/>
            <a:ext cx="834300" cy="7002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My Favorite Pet</a:t>
            </a:r>
          </a:p>
        </p:txBody>
      </p:sp>
      <p:sp>
        <p:nvSpPr>
          <p:cNvPr id="267" name="Shape 267"/>
          <p:cNvSpPr txBox="1"/>
          <p:nvPr/>
        </p:nvSpPr>
        <p:spPr>
          <a:xfrm>
            <a:off x="4892125" y="2348925"/>
            <a:ext cx="834300" cy="3057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Pet Care</a:t>
            </a:r>
          </a:p>
        </p:txBody>
      </p:sp>
      <p:sp>
        <p:nvSpPr>
          <p:cNvPr id="268" name="Shape 268"/>
          <p:cNvSpPr txBox="1"/>
          <p:nvPr/>
        </p:nvSpPr>
        <p:spPr>
          <a:xfrm>
            <a:off x="5970538" y="2348925"/>
            <a:ext cx="738300" cy="3057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Pet Cost</a:t>
            </a:r>
          </a:p>
        </p:txBody>
      </p:sp>
      <p:sp>
        <p:nvSpPr>
          <p:cNvPr id="269" name="Shape 269"/>
          <p:cNvSpPr txBox="1"/>
          <p:nvPr/>
        </p:nvSpPr>
        <p:spPr>
          <a:xfrm>
            <a:off x="7004425" y="2227875"/>
            <a:ext cx="834300" cy="6060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Adoption Process</a:t>
            </a:r>
          </a:p>
        </p:txBody>
      </p:sp>
      <p:sp>
        <p:nvSpPr>
          <p:cNvPr id="270" name="Shape 270"/>
          <p:cNvSpPr txBox="1"/>
          <p:nvPr/>
        </p:nvSpPr>
        <p:spPr>
          <a:xfrm>
            <a:off x="8126050" y="2342700"/>
            <a:ext cx="1018500" cy="305700"/>
          </a:xfrm>
          <a:prstGeom prst="rect">
            <a:avLst/>
          </a:prstGeom>
          <a:noFill/>
          <a:ln>
            <a:noFill/>
          </a:ln>
        </p:spPr>
        <p:txBody>
          <a:bodyPr anchorCtr="0" anchor="t" bIns="91425" lIns="91425" rIns="91425" wrap="square" tIns="91425">
            <a:noAutofit/>
          </a:bodyPr>
          <a:lstStyle/>
          <a:p>
            <a:pPr lvl="0" rtl="0">
              <a:spcBef>
                <a:spcPts val="0"/>
              </a:spcBef>
              <a:buNone/>
            </a:pPr>
            <a:r>
              <a:rPr b="1" lang="en" sz="1100">
                <a:latin typeface="Lato"/>
                <a:ea typeface="Lato"/>
                <a:cs typeface="Lato"/>
                <a:sym typeface="Lato"/>
              </a:rPr>
              <a:t>Resources</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76" name="Shape 276"/>
          <p:cNvSpPr txBox="1"/>
          <p:nvPr>
            <p:ph idx="4294967295" type="title"/>
          </p:nvPr>
        </p:nvSpPr>
        <p:spPr>
          <a:xfrm>
            <a:off x="346425" y="4747100"/>
            <a:ext cx="2280600" cy="394200"/>
          </a:xfrm>
          <a:prstGeom prst="rect">
            <a:avLst/>
          </a:prstGeom>
        </p:spPr>
        <p:txBody>
          <a:bodyPr anchorCtr="0" anchor="b" bIns="91425" lIns="91425" rIns="91425" wrap="square" tIns="91425">
            <a:noAutofit/>
          </a:bodyPr>
          <a:lstStyle/>
          <a:p>
            <a:pPr lvl="0">
              <a:spcBef>
                <a:spcPts val="0"/>
              </a:spcBef>
              <a:buNone/>
            </a:pPr>
            <a:r>
              <a:rPr lang="en" sz="1400">
                <a:solidFill>
                  <a:srgbClr val="FFFFFF"/>
                </a:solidFill>
              </a:rPr>
              <a:t>Main Screen and Menu</a:t>
            </a:r>
          </a:p>
        </p:txBody>
      </p:sp>
      <p:pic>
        <p:nvPicPr>
          <p:cNvPr descr="Adopt-A-Paw-Main-Screen.png" id="277" name="Shape 277"/>
          <p:cNvPicPr preferRelativeResize="0"/>
          <p:nvPr/>
        </p:nvPicPr>
        <p:blipFill>
          <a:blip r:embed="rId3">
            <a:alphaModFix/>
          </a:blip>
          <a:stretch>
            <a:fillRect/>
          </a:stretch>
        </p:blipFill>
        <p:spPr>
          <a:xfrm>
            <a:off x="152400" y="152400"/>
            <a:ext cx="4721700" cy="3972575"/>
          </a:xfrm>
          <a:prstGeom prst="rect">
            <a:avLst/>
          </a:prstGeom>
          <a:noFill/>
          <a:ln>
            <a:noFill/>
          </a:ln>
        </p:spPr>
      </p:pic>
      <p:pic>
        <p:nvPicPr>
          <p:cNvPr descr="Adopt-A-Paw-Menu.png" id="278" name="Shape 278"/>
          <p:cNvPicPr preferRelativeResize="0"/>
          <p:nvPr/>
        </p:nvPicPr>
        <p:blipFill>
          <a:blip r:embed="rId4">
            <a:alphaModFix/>
          </a:blip>
          <a:stretch>
            <a:fillRect/>
          </a:stretch>
        </p:blipFill>
        <p:spPr>
          <a:xfrm>
            <a:off x="5026500" y="152400"/>
            <a:ext cx="3965100" cy="34313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142" name="Shape 142"/>
        <p:cNvGrpSpPr/>
        <p:nvPr/>
      </p:nvGrpSpPr>
      <p:grpSpPr>
        <a:xfrm>
          <a:off x="0" y="0"/>
          <a:ext cx="0" cy="0"/>
          <a:chOff x="0" y="0"/>
          <a:chExt cx="0" cy="0"/>
        </a:xfrm>
      </p:grpSpPr>
      <p:sp>
        <p:nvSpPr>
          <p:cNvPr id="143" name="Shape 143"/>
          <p:cNvSpPr txBox="1"/>
          <p:nvPr>
            <p:ph type="title"/>
          </p:nvPr>
        </p:nvSpPr>
        <p:spPr>
          <a:xfrm>
            <a:off x="729450" y="1322450"/>
            <a:ext cx="2859900" cy="1518600"/>
          </a:xfrm>
          <a:prstGeom prst="rect">
            <a:avLst/>
          </a:prstGeom>
        </p:spPr>
        <p:txBody>
          <a:bodyPr anchorCtr="0" anchor="t" bIns="91425" lIns="91425" rIns="91425" wrap="square" tIns="91425">
            <a:noAutofit/>
          </a:bodyPr>
          <a:lstStyle/>
          <a:p>
            <a:pPr lvl="0">
              <a:spcBef>
                <a:spcPts val="0"/>
              </a:spcBef>
              <a:buNone/>
            </a:pPr>
            <a:r>
              <a:rPr lang="en"/>
              <a:t>Outline</a:t>
            </a:r>
          </a:p>
        </p:txBody>
      </p:sp>
      <p:sp>
        <p:nvSpPr>
          <p:cNvPr id="144" name="Shape 144"/>
          <p:cNvSpPr txBox="1"/>
          <p:nvPr>
            <p:ph idx="4294967295" type="subTitle"/>
          </p:nvPr>
        </p:nvSpPr>
        <p:spPr>
          <a:xfrm>
            <a:off x="4513600" y="102600"/>
            <a:ext cx="4080000" cy="5143500"/>
          </a:xfrm>
          <a:prstGeom prst="rect">
            <a:avLst/>
          </a:prstGeom>
        </p:spPr>
        <p:txBody>
          <a:bodyPr anchorCtr="0" anchor="t" bIns="91425" lIns="91425" rIns="91425" wrap="square" tIns="91425">
            <a:noAutofit/>
          </a:bodyPr>
          <a:lstStyle/>
          <a:p>
            <a:pPr lvl="0">
              <a:spcBef>
                <a:spcPts val="0"/>
              </a:spcBef>
              <a:buNone/>
            </a:pPr>
            <a:r>
              <a:rPr lang="en" sz="1400" u="sng">
                <a:solidFill>
                  <a:schemeClr val="hlink"/>
                </a:solidFill>
                <a:hlinkClick r:id="rId3"/>
              </a:rPr>
              <a:t>Project Summary</a:t>
            </a:r>
          </a:p>
          <a:p>
            <a:pPr lvl="0">
              <a:spcBef>
                <a:spcPts val="0"/>
              </a:spcBef>
              <a:buNone/>
            </a:pPr>
            <a:r>
              <a:rPr lang="en" sz="1400" u="sng">
                <a:solidFill>
                  <a:schemeClr val="hlink"/>
                </a:solidFill>
                <a:hlinkClick r:id="rId4"/>
              </a:rPr>
              <a:t>Exploratory Research Summary</a:t>
            </a:r>
          </a:p>
          <a:p>
            <a:pPr lvl="0" rtl="0">
              <a:spcBef>
                <a:spcPts val="0"/>
              </a:spcBef>
              <a:buNone/>
            </a:pPr>
            <a:r>
              <a:rPr lang="en" sz="1400" u="sng">
                <a:solidFill>
                  <a:schemeClr val="hlink"/>
                </a:solidFill>
                <a:hlinkClick r:id="rId5"/>
              </a:rPr>
              <a:t>Primary Persona</a:t>
            </a:r>
          </a:p>
          <a:p>
            <a:pPr lvl="0" rtl="0">
              <a:spcBef>
                <a:spcPts val="0"/>
              </a:spcBef>
              <a:buNone/>
            </a:pPr>
            <a:r>
              <a:rPr lang="en" sz="1400" u="sng">
                <a:solidFill>
                  <a:schemeClr val="hlink"/>
                </a:solidFill>
                <a:hlinkClick r:id="rId6"/>
              </a:rPr>
              <a:t>Design Scenarios</a:t>
            </a:r>
          </a:p>
          <a:p>
            <a:pPr lvl="0" rtl="0">
              <a:spcBef>
                <a:spcPts val="0"/>
              </a:spcBef>
              <a:buNone/>
            </a:pPr>
            <a:r>
              <a:rPr lang="en" sz="1400" u="sng">
                <a:solidFill>
                  <a:schemeClr val="hlink"/>
                </a:solidFill>
                <a:hlinkClick r:id="rId7"/>
              </a:rPr>
              <a:t>Conceptual Designs</a:t>
            </a:r>
          </a:p>
          <a:p>
            <a:pPr lvl="0">
              <a:spcBef>
                <a:spcPts val="0"/>
              </a:spcBef>
              <a:buNone/>
            </a:pPr>
            <a:r>
              <a:rPr lang="en" sz="1400" u="sng">
                <a:solidFill>
                  <a:schemeClr val="hlink"/>
                </a:solidFill>
                <a:hlinkClick r:id="rId8"/>
              </a:rPr>
              <a:t>Intermediate Wireframes</a:t>
            </a:r>
          </a:p>
          <a:p>
            <a:pPr lvl="0">
              <a:spcBef>
                <a:spcPts val="0"/>
              </a:spcBef>
              <a:buNone/>
            </a:pPr>
            <a:r>
              <a:rPr lang="en" sz="1400" u="sng">
                <a:solidFill>
                  <a:schemeClr val="hlink"/>
                </a:solidFill>
                <a:hlinkClick r:id="rId9"/>
              </a:rPr>
              <a:t>Detailed Designs</a:t>
            </a:r>
          </a:p>
          <a:p>
            <a:pPr lvl="0">
              <a:spcBef>
                <a:spcPts val="0"/>
              </a:spcBef>
              <a:buNone/>
            </a:pPr>
            <a:r>
              <a:rPr lang="en" sz="1400" u="sng">
                <a:solidFill>
                  <a:schemeClr val="hlink"/>
                </a:solidFill>
                <a:hlinkClick r:id="rId10"/>
              </a:rPr>
              <a:t>Insights from  Structured Inspection</a:t>
            </a:r>
          </a:p>
          <a:p>
            <a:pPr lvl="0">
              <a:spcBef>
                <a:spcPts val="0"/>
              </a:spcBef>
              <a:buNone/>
            </a:pPr>
            <a:r>
              <a:rPr lang="en" sz="1400" u="sng">
                <a:solidFill>
                  <a:schemeClr val="hlink"/>
                </a:solidFill>
                <a:hlinkClick r:id="rId11"/>
              </a:rPr>
              <a:t>Insights from Usability Evaluation</a:t>
            </a:r>
          </a:p>
          <a:p>
            <a:pPr lvl="0">
              <a:spcBef>
                <a:spcPts val="0"/>
              </a:spcBef>
              <a:buNone/>
            </a:pPr>
            <a:r>
              <a:rPr lang="en" sz="1400" u="sng">
                <a:solidFill>
                  <a:schemeClr val="hlink"/>
                </a:solidFill>
                <a:hlinkClick r:id="rId12"/>
              </a:rPr>
              <a:t>Key Learning</a:t>
            </a:r>
          </a:p>
          <a:p>
            <a:pPr lvl="0">
              <a:spcBef>
                <a:spcPts val="0"/>
              </a:spcBef>
              <a:buNone/>
            </a:pPr>
            <a:r>
              <a:rPr lang="en" sz="1400" u="sng">
                <a:solidFill>
                  <a:schemeClr val="lt1"/>
                </a:solidFill>
                <a:hlinkClick r:id="rId13"/>
              </a:rPr>
              <a:t>Next Steps</a:t>
            </a:r>
          </a:p>
          <a:p>
            <a:pPr lvl="0">
              <a:spcBef>
                <a:spcPts val="0"/>
              </a:spcBef>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84" name="Shape 284"/>
          <p:cNvSpPr txBox="1"/>
          <p:nvPr>
            <p:ph idx="4294967295" type="title"/>
          </p:nvPr>
        </p:nvSpPr>
        <p:spPr>
          <a:xfrm>
            <a:off x="346425" y="4747100"/>
            <a:ext cx="5675700" cy="394200"/>
          </a:xfrm>
          <a:prstGeom prst="rect">
            <a:avLst/>
          </a:prstGeom>
        </p:spPr>
        <p:txBody>
          <a:bodyPr anchorCtr="0" anchor="b" bIns="91425" lIns="91425" rIns="91425" wrap="square" tIns="91425">
            <a:noAutofit/>
          </a:bodyPr>
          <a:lstStyle/>
          <a:p>
            <a:pPr lvl="0">
              <a:spcBef>
                <a:spcPts val="0"/>
              </a:spcBef>
              <a:buNone/>
            </a:pPr>
            <a:r>
              <a:rPr lang="en" sz="1400">
                <a:solidFill>
                  <a:schemeClr val="lt1"/>
                </a:solidFill>
              </a:rPr>
              <a:t>Lifestyle Page and Pet Match Gallery Results Page </a:t>
            </a:r>
          </a:p>
        </p:txBody>
      </p:sp>
      <p:pic>
        <p:nvPicPr>
          <p:cNvPr descr="Lifestyle.png" id="285" name="Shape 285"/>
          <p:cNvPicPr preferRelativeResize="0"/>
          <p:nvPr/>
        </p:nvPicPr>
        <p:blipFill>
          <a:blip r:embed="rId3">
            <a:alphaModFix/>
          </a:blip>
          <a:stretch>
            <a:fillRect/>
          </a:stretch>
        </p:blipFill>
        <p:spPr>
          <a:xfrm>
            <a:off x="776250" y="152400"/>
            <a:ext cx="3139293" cy="4442300"/>
          </a:xfrm>
          <a:prstGeom prst="rect">
            <a:avLst/>
          </a:prstGeom>
          <a:noFill/>
          <a:ln>
            <a:noFill/>
          </a:ln>
        </p:spPr>
      </p:pic>
      <p:pic>
        <p:nvPicPr>
          <p:cNvPr descr="Lifestyle-Pet-Match-Gallery.png" id="286" name="Shape 286"/>
          <p:cNvPicPr preferRelativeResize="0"/>
          <p:nvPr/>
        </p:nvPicPr>
        <p:blipFill>
          <a:blip r:embed="rId4">
            <a:alphaModFix/>
          </a:blip>
          <a:stretch>
            <a:fillRect/>
          </a:stretch>
        </p:blipFill>
        <p:spPr>
          <a:xfrm>
            <a:off x="4729968" y="152400"/>
            <a:ext cx="2924514" cy="4442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292" name="Shape 292"/>
          <p:cNvSpPr txBox="1"/>
          <p:nvPr>
            <p:ph idx="4294967295" type="title"/>
          </p:nvPr>
        </p:nvSpPr>
        <p:spPr>
          <a:xfrm>
            <a:off x="346425" y="4747100"/>
            <a:ext cx="56757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Pet Match Details and Pet Care Pages</a:t>
            </a:r>
            <a:r>
              <a:rPr lang="en" sz="1400">
                <a:solidFill>
                  <a:schemeClr val="lt1"/>
                </a:solidFill>
              </a:rPr>
              <a:t> </a:t>
            </a:r>
          </a:p>
        </p:txBody>
      </p:sp>
      <p:pic>
        <p:nvPicPr>
          <p:cNvPr descr="Pet-Match-Details.png" id="293" name="Shape 293"/>
          <p:cNvPicPr preferRelativeResize="0"/>
          <p:nvPr/>
        </p:nvPicPr>
        <p:blipFill>
          <a:blip r:embed="rId3">
            <a:alphaModFix/>
          </a:blip>
          <a:stretch>
            <a:fillRect/>
          </a:stretch>
        </p:blipFill>
        <p:spPr>
          <a:xfrm>
            <a:off x="1374625" y="216050"/>
            <a:ext cx="2832564" cy="4442301"/>
          </a:xfrm>
          <a:prstGeom prst="rect">
            <a:avLst/>
          </a:prstGeom>
          <a:noFill/>
          <a:ln>
            <a:noFill/>
          </a:ln>
        </p:spPr>
      </p:pic>
      <p:pic>
        <p:nvPicPr>
          <p:cNvPr descr="Pet-Care.png" id="294" name="Shape 294"/>
          <p:cNvPicPr preferRelativeResize="0"/>
          <p:nvPr/>
        </p:nvPicPr>
        <p:blipFill>
          <a:blip r:embed="rId4">
            <a:alphaModFix/>
          </a:blip>
          <a:stretch>
            <a:fillRect/>
          </a:stretch>
        </p:blipFill>
        <p:spPr>
          <a:xfrm>
            <a:off x="5212564" y="216050"/>
            <a:ext cx="2121696" cy="444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00" name="Shape 300"/>
          <p:cNvSpPr txBox="1"/>
          <p:nvPr>
            <p:ph idx="4294967295" type="title"/>
          </p:nvPr>
        </p:nvSpPr>
        <p:spPr>
          <a:xfrm>
            <a:off x="346425" y="4747100"/>
            <a:ext cx="56757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Pet Cost and Cost Calculator</a:t>
            </a:r>
            <a:r>
              <a:rPr lang="en" sz="1400">
                <a:solidFill>
                  <a:schemeClr val="lt1"/>
                </a:solidFill>
              </a:rPr>
              <a:t> Pages </a:t>
            </a:r>
          </a:p>
        </p:txBody>
      </p:sp>
      <p:pic>
        <p:nvPicPr>
          <p:cNvPr descr="Pet-Cost .png" id="301" name="Shape 301"/>
          <p:cNvPicPr preferRelativeResize="0"/>
          <p:nvPr/>
        </p:nvPicPr>
        <p:blipFill>
          <a:blip r:embed="rId3">
            <a:alphaModFix/>
          </a:blip>
          <a:stretch>
            <a:fillRect/>
          </a:stretch>
        </p:blipFill>
        <p:spPr>
          <a:xfrm>
            <a:off x="2094988" y="63275"/>
            <a:ext cx="2178565" cy="4442301"/>
          </a:xfrm>
          <a:prstGeom prst="rect">
            <a:avLst/>
          </a:prstGeom>
          <a:noFill/>
          <a:ln>
            <a:noFill/>
          </a:ln>
        </p:spPr>
      </p:pic>
      <p:pic>
        <p:nvPicPr>
          <p:cNvPr descr="Pet-Cost-Expanded.png" id="302" name="Shape 302"/>
          <p:cNvPicPr preferRelativeResize="0"/>
          <p:nvPr/>
        </p:nvPicPr>
        <p:blipFill>
          <a:blip r:embed="rId4">
            <a:alphaModFix/>
          </a:blip>
          <a:stretch>
            <a:fillRect/>
          </a:stretch>
        </p:blipFill>
        <p:spPr>
          <a:xfrm>
            <a:off x="5055115" y="152400"/>
            <a:ext cx="1895502" cy="4442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08" name="Shape 308"/>
          <p:cNvSpPr txBox="1"/>
          <p:nvPr>
            <p:ph idx="4294967295" type="title"/>
          </p:nvPr>
        </p:nvSpPr>
        <p:spPr>
          <a:xfrm>
            <a:off x="346425" y="4747100"/>
            <a:ext cx="56757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Adoption Process and Expanded View</a:t>
            </a:r>
            <a:r>
              <a:rPr lang="en" sz="1400">
                <a:solidFill>
                  <a:schemeClr val="lt1"/>
                </a:solidFill>
              </a:rPr>
              <a:t> Page</a:t>
            </a:r>
          </a:p>
        </p:txBody>
      </p:sp>
      <p:pic>
        <p:nvPicPr>
          <p:cNvPr descr="Pet-Adoption.png" id="309" name="Shape 309"/>
          <p:cNvPicPr preferRelativeResize="0"/>
          <p:nvPr/>
        </p:nvPicPr>
        <p:blipFill>
          <a:blip r:embed="rId3">
            <a:alphaModFix/>
          </a:blip>
          <a:stretch>
            <a:fillRect/>
          </a:stretch>
        </p:blipFill>
        <p:spPr>
          <a:xfrm>
            <a:off x="1667450" y="152400"/>
            <a:ext cx="2524459" cy="4442301"/>
          </a:xfrm>
          <a:prstGeom prst="rect">
            <a:avLst/>
          </a:prstGeom>
          <a:noFill/>
          <a:ln>
            <a:noFill/>
          </a:ln>
        </p:spPr>
      </p:pic>
      <p:pic>
        <p:nvPicPr>
          <p:cNvPr descr="Pet-Adoption-Expanded-short.png" id="310" name="Shape 310"/>
          <p:cNvPicPr preferRelativeResize="0"/>
          <p:nvPr/>
        </p:nvPicPr>
        <p:blipFill>
          <a:blip r:embed="rId4">
            <a:alphaModFix/>
          </a:blip>
          <a:stretch>
            <a:fillRect/>
          </a:stretch>
        </p:blipFill>
        <p:spPr>
          <a:xfrm>
            <a:off x="5260959" y="152400"/>
            <a:ext cx="2717364" cy="4442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Detailed Designs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21" name="Shape 321"/>
          <p:cNvSpPr txBox="1"/>
          <p:nvPr>
            <p:ph idx="4294967295" type="title"/>
          </p:nvPr>
        </p:nvSpPr>
        <p:spPr>
          <a:xfrm>
            <a:off x="346425" y="4747100"/>
            <a:ext cx="34095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Main Screen</a:t>
            </a:r>
          </a:p>
        </p:txBody>
      </p:sp>
      <p:pic>
        <p:nvPicPr>
          <p:cNvPr id="322" name="Shape 322"/>
          <p:cNvPicPr preferRelativeResize="0"/>
          <p:nvPr/>
        </p:nvPicPr>
        <p:blipFill>
          <a:blip r:embed="rId3">
            <a:alphaModFix/>
          </a:blip>
          <a:stretch>
            <a:fillRect/>
          </a:stretch>
        </p:blipFill>
        <p:spPr>
          <a:xfrm>
            <a:off x="152400" y="152400"/>
            <a:ext cx="5826757" cy="4442301"/>
          </a:xfrm>
          <a:prstGeom prst="rect">
            <a:avLst/>
          </a:prstGeom>
          <a:noFill/>
          <a:ln>
            <a:noFill/>
          </a:ln>
        </p:spPr>
      </p:pic>
      <p:grpSp>
        <p:nvGrpSpPr>
          <p:cNvPr id="323" name="Shape 323"/>
          <p:cNvGrpSpPr/>
          <p:nvPr/>
        </p:nvGrpSpPr>
        <p:grpSpPr>
          <a:xfrm>
            <a:off x="2339125" y="348775"/>
            <a:ext cx="3132300" cy="664302"/>
            <a:chOff x="5330350" y="2313675"/>
            <a:chExt cx="3132300" cy="664302"/>
          </a:xfrm>
        </p:grpSpPr>
        <p:sp>
          <p:nvSpPr>
            <p:cNvPr id="324" name="Shape 324"/>
            <p:cNvSpPr/>
            <p:nvPr/>
          </p:nvSpPr>
          <p:spPr>
            <a:xfrm>
              <a:off x="6175750" y="2313675"/>
              <a:ext cx="2286900" cy="6642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25" name="Shape 325"/>
            <p:cNvSpPr txBox="1"/>
            <p:nvPr/>
          </p:nvSpPr>
          <p:spPr>
            <a:xfrm>
              <a:off x="6278925" y="2387577"/>
              <a:ext cx="2097000" cy="5904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Menu is one level deep and accessible to the user</a:t>
              </a:r>
            </a:p>
          </p:txBody>
        </p:sp>
        <p:cxnSp>
          <p:nvCxnSpPr>
            <p:cNvPr id="326" name="Shape 326"/>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grpSp>
        <p:nvGrpSpPr>
          <p:cNvPr id="327" name="Shape 327"/>
          <p:cNvGrpSpPr/>
          <p:nvPr/>
        </p:nvGrpSpPr>
        <p:grpSpPr>
          <a:xfrm>
            <a:off x="4933549" y="2785449"/>
            <a:ext cx="3184609" cy="1193355"/>
            <a:chOff x="5330350" y="2313675"/>
            <a:chExt cx="3132300" cy="527496"/>
          </a:xfrm>
        </p:grpSpPr>
        <p:sp>
          <p:nvSpPr>
            <p:cNvPr id="328" name="Shape 328"/>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29" name="Shape 329"/>
            <p:cNvSpPr txBox="1"/>
            <p:nvPr/>
          </p:nvSpPr>
          <p:spPr>
            <a:xfrm>
              <a:off x="6270700" y="2316171"/>
              <a:ext cx="2097000" cy="525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Log In, Sign Up and Sign Up Later options for the user if they just want to do some research without creating an account</a:t>
              </a:r>
            </a:p>
          </p:txBody>
        </p:sp>
        <p:cxnSp>
          <p:nvCxnSpPr>
            <p:cNvPr id="330" name="Shape 330"/>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36" name="Shape 336"/>
          <p:cNvSpPr txBox="1"/>
          <p:nvPr>
            <p:ph idx="4294967295" type="title"/>
          </p:nvPr>
        </p:nvSpPr>
        <p:spPr>
          <a:xfrm>
            <a:off x="346425" y="4747100"/>
            <a:ext cx="53685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Lifestyle Questionnaire and Gallery of Matched Pet pages</a:t>
            </a:r>
          </a:p>
        </p:txBody>
      </p:sp>
      <p:pic>
        <p:nvPicPr>
          <p:cNvPr id="337" name="Shape 337"/>
          <p:cNvPicPr preferRelativeResize="0"/>
          <p:nvPr/>
        </p:nvPicPr>
        <p:blipFill>
          <a:blip r:embed="rId3">
            <a:alphaModFix/>
          </a:blip>
          <a:stretch>
            <a:fillRect/>
          </a:stretch>
        </p:blipFill>
        <p:spPr>
          <a:xfrm>
            <a:off x="2087700" y="-34800"/>
            <a:ext cx="4442300" cy="4442300"/>
          </a:xfrm>
          <a:prstGeom prst="rect">
            <a:avLst/>
          </a:prstGeom>
          <a:noFill/>
          <a:ln>
            <a:noFill/>
          </a:ln>
        </p:spPr>
      </p:pic>
      <p:grpSp>
        <p:nvGrpSpPr>
          <p:cNvPr id="338" name="Shape 338"/>
          <p:cNvGrpSpPr/>
          <p:nvPr/>
        </p:nvGrpSpPr>
        <p:grpSpPr>
          <a:xfrm flipH="1">
            <a:off x="51400" y="2232231"/>
            <a:ext cx="3132300" cy="983063"/>
            <a:chOff x="5330350" y="2313675"/>
            <a:chExt cx="3132300" cy="525000"/>
          </a:xfrm>
        </p:grpSpPr>
        <p:sp>
          <p:nvSpPr>
            <p:cNvPr id="339" name="Shape 339"/>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40" name="Shape 340"/>
            <p:cNvSpPr txBox="1"/>
            <p:nvPr/>
          </p:nvSpPr>
          <p:spPr>
            <a:xfrm>
              <a:off x="6278925" y="2346877"/>
              <a:ext cx="2097000" cy="3942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Lifestyle Questionnaire has various questions to help the user find a pet match</a:t>
              </a:r>
            </a:p>
          </p:txBody>
        </p:sp>
        <p:cxnSp>
          <p:nvCxnSpPr>
            <p:cNvPr id="341" name="Shape 341"/>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grpSp>
        <p:nvGrpSpPr>
          <p:cNvPr id="342" name="Shape 342"/>
          <p:cNvGrpSpPr/>
          <p:nvPr/>
        </p:nvGrpSpPr>
        <p:grpSpPr>
          <a:xfrm>
            <a:off x="5828372" y="2540248"/>
            <a:ext cx="3132300" cy="983073"/>
            <a:chOff x="5330350" y="2313675"/>
            <a:chExt cx="3132300" cy="555816"/>
          </a:xfrm>
        </p:grpSpPr>
        <p:sp>
          <p:nvSpPr>
            <p:cNvPr id="343" name="Shape 343"/>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44" name="Shape 344"/>
            <p:cNvSpPr txBox="1"/>
            <p:nvPr/>
          </p:nvSpPr>
          <p:spPr>
            <a:xfrm>
              <a:off x="6278928" y="2344491"/>
              <a:ext cx="2097000" cy="5250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 Gallery of Matched Pets displays after user submits Lifestyle Questionnaire</a:t>
              </a:r>
            </a:p>
          </p:txBody>
        </p:sp>
        <p:cxnSp>
          <p:nvCxnSpPr>
            <p:cNvPr id="345" name="Shape 345"/>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p:nvPr/>
        </p:nvSpPr>
        <p:spPr>
          <a:xfrm>
            <a:off x="0" y="4747100"/>
            <a:ext cx="9144000" cy="3963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351" name="Shape 351"/>
          <p:cNvSpPr txBox="1"/>
          <p:nvPr>
            <p:ph idx="4294967295" type="title"/>
          </p:nvPr>
        </p:nvSpPr>
        <p:spPr>
          <a:xfrm>
            <a:off x="346425" y="4747100"/>
            <a:ext cx="3409500" cy="394200"/>
          </a:xfrm>
          <a:prstGeom prst="rect">
            <a:avLst/>
          </a:prstGeom>
        </p:spPr>
        <p:txBody>
          <a:bodyPr anchorCtr="0" anchor="b" bIns="91425" lIns="91425" rIns="91425" wrap="square" tIns="91425">
            <a:noAutofit/>
          </a:bodyPr>
          <a:lstStyle/>
          <a:p>
            <a:pPr lvl="0" rtl="0">
              <a:spcBef>
                <a:spcPts val="0"/>
              </a:spcBef>
              <a:buNone/>
            </a:pPr>
            <a:r>
              <a:rPr lang="en" sz="1400">
                <a:solidFill>
                  <a:schemeClr val="lt1"/>
                </a:solidFill>
              </a:rPr>
              <a:t>Detailed Pet and Pet Care Page</a:t>
            </a:r>
          </a:p>
        </p:txBody>
      </p:sp>
      <p:pic>
        <p:nvPicPr>
          <p:cNvPr id="352" name="Shape 352"/>
          <p:cNvPicPr preferRelativeResize="0"/>
          <p:nvPr/>
        </p:nvPicPr>
        <p:blipFill>
          <a:blip r:embed="rId3">
            <a:alphaModFix/>
          </a:blip>
          <a:stretch>
            <a:fillRect/>
          </a:stretch>
        </p:blipFill>
        <p:spPr>
          <a:xfrm>
            <a:off x="2152650" y="74450"/>
            <a:ext cx="4459997" cy="4442298"/>
          </a:xfrm>
          <a:prstGeom prst="rect">
            <a:avLst/>
          </a:prstGeom>
          <a:noFill/>
          <a:ln>
            <a:noFill/>
          </a:ln>
        </p:spPr>
      </p:pic>
      <p:grpSp>
        <p:nvGrpSpPr>
          <p:cNvPr id="353" name="Shape 353"/>
          <p:cNvGrpSpPr/>
          <p:nvPr/>
        </p:nvGrpSpPr>
        <p:grpSpPr>
          <a:xfrm>
            <a:off x="5899019" y="2309381"/>
            <a:ext cx="3132300" cy="820943"/>
            <a:chOff x="5330350" y="2313675"/>
            <a:chExt cx="3132300" cy="525000"/>
          </a:xfrm>
        </p:grpSpPr>
        <p:sp>
          <p:nvSpPr>
            <p:cNvPr id="354" name="Shape 354"/>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55" name="Shape 355"/>
            <p:cNvSpPr txBox="1"/>
            <p:nvPr/>
          </p:nvSpPr>
          <p:spPr>
            <a:xfrm>
              <a:off x="6278925" y="2338840"/>
              <a:ext cx="2097000" cy="3942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Pet Care page gives general information on how to care for a pet</a:t>
              </a:r>
            </a:p>
          </p:txBody>
        </p:sp>
        <p:cxnSp>
          <p:nvCxnSpPr>
            <p:cNvPr id="356" name="Shape 356"/>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grpSp>
        <p:nvGrpSpPr>
          <p:cNvPr id="357" name="Shape 357"/>
          <p:cNvGrpSpPr/>
          <p:nvPr/>
        </p:nvGrpSpPr>
        <p:grpSpPr>
          <a:xfrm flipH="1">
            <a:off x="51400" y="2232231"/>
            <a:ext cx="3132300" cy="983063"/>
            <a:chOff x="5330350" y="2313675"/>
            <a:chExt cx="3132300" cy="525000"/>
          </a:xfrm>
        </p:grpSpPr>
        <p:sp>
          <p:nvSpPr>
            <p:cNvPr id="358" name="Shape 358"/>
            <p:cNvSpPr/>
            <p:nvPr/>
          </p:nvSpPr>
          <p:spPr>
            <a:xfrm>
              <a:off x="6175750" y="2313675"/>
              <a:ext cx="2286900" cy="525000"/>
            </a:xfrm>
            <a:prstGeom prst="roundRect">
              <a:avLst>
                <a:gd fmla="val 10171" name="adj"/>
              </a:avLst>
            </a:prstGeom>
            <a:solidFill>
              <a:srgbClr val="1A9988"/>
            </a:solidFill>
            <a:ln>
              <a:noFill/>
            </a:ln>
          </p:spPr>
          <p:txBody>
            <a:bodyPr anchorCtr="0" anchor="ctr" bIns="91425" lIns="91425" rIns="91425" wrap="square" tIns="91425">
              <a:noAutofit/>
            </a:bodyPr>
            <a:lstStyle/>
            <a:p>
              <a:pPr lvl="0">
                <a:spcBef>
                  <a:spcPts val="0"/>
                </a:spcBef>
                <a:buNone/>
              </a:pPr>
              <a:r>
                <a:t/>
              </a:r>
              <a:endParaRPr/>
            </a:p>
          </p:txBody>
        </p:sp>
        <p:sp>
          <p:nvSpPr>
            <p:cNvPr id="359" name="Shape 359"/>
            <p:cNvSpPr txBox="1"/>
            <p:nvPr/>
          </p:nvSpPr>
          <p:spPr>
            <a:xfrm>
              <a:off x="6278925" y="2346877"/>
              <a:ext cx="2097000" cy="394200"/>
            </a:xfrm>
            <a:prstGeom prst="rect">
              <a:avLst/>
            </a:prstGeom>
            <a:noFill/>
            <a:ln>
              <a:noFill/>
            </a:ln>
          </p:spPr>
          <p:txBody>
            <a:bodyPr anchorCtr="0" anchor="t" bIns="91425" lIns="91425" rIns="91425" wrap="square" tIns="91425">
              <a:noAutofit/>
            </a:bodyPr>
            <a:lstStyle/>
            <a:p>
              <a:pPr lvl="0" rtl="0">
                <a:lnSpc>
                  <a:spcPct val="115000"/>
                </a:lnSpc>
                <a:spcBef>
                  <a:spcPts val="0"/>
                </a:spcBef>
                <a:spcAft>
                  <a:spcPts val="1000"/>
                </a:spcAft>
                <a:buNone/>
              </a:pPr>
              <a:r>
                <a:rPr lang="en" sz="1200">
                  <a:solidFill>
                    <a:srgbClr val="FFFFFF"/>
                  </a:solidFill>
                  <a:latin typeface="Lato"/>
                  <a:ea typeface="Lato"/>
                  <a:cs typeface="Lato"/>
                  <a:sym typeface="Lato"/>
                </a:rPr>
                <a:t>The detailed pet page gives  the user all important information about the pet</a:t>
              </a:r>
            </a:p>
          </p:txBody>
        </p:sp>
        <p:cxnSp>
          <p:nvCxnSpPr>
            <p:cNvPr id="360" name="Shape 360"/>
            <p:cNvCxnSpPr/>
            <p:nvPr/>
          </p:nvCxnSpPr>
          <p:spPr>
            <a:xfrm>
              <a:off x="5330350" y="2578675"/>
              <a:ext cx="845400" cy="0"/>
            </a:xfrm>
            <a:prstGeom prst="straightConnector1">
              <a:avLst/>
            </a:prstGeom>
            <a:noFill/>
            <a:ln cap="flat" cmpd="sng" w="28575">
              <a:solidFill>
                <a:srgbClr val="1A9988"/>
              </a:solidFill>
              <a:prstDash val="solid"/>
              <a:round/>
              <a:headEnd len="lg" w="lg" type="oval"/>
              <a:tailEnd len="med" w="med" type="none"/>
            </a:ln>
          </p:spPr>
        </p:cxn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Insights From Structured Inspection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371" name="Shape 371"/>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a:spcBef>
                <a:spcPts val="0"/>
              </a:spcBef>
              <a:buNone/>
            </a:pPr>
            <a:r>
              <a:rPr lang="en" sz="1200">
                <a:solidFill>
                  <a:srgbClr val="434343"/>
                </a:solidFill>
              </a:rPr>
              <a:t>This heuristic evaluation was based off the low fidelity wireframes due to time restraints and are intended to scope out early issues with the app. Future recommendation would be to do another heuristic evaluation of the detailed prototypes at a later date.</a:t>
            </a:r>
          </a:p>
          <a:p>
            <a:pPr lvl="0">
              <a:spcBef>
                <a:spcPts val="0"/>
              </a:spcBef>
              <a:buNone/>
            </a:pPr>
            <a:r>
              <a:rPr lang="en" sz="1200">
                <a:solidFill>
                  <a:srgbClr val="434343"/>
                </a:solidFill>
              </a:rPr>
              <a:t>The following features were not in scope for this project:</a:t>
            </a:r>
          </a:p>
          <a:p>
            <a:pPr indent="-304800" lvl="0" marL="457200">
              <a:spcBef>
                <a:spcPts val="0"/>
              </a:spcBef>
              <a:spcAft>
                <a:spcPts val="0"/>
              </a:spcAft>
              <a:buClr>
                <a:srgbClr val="434343"/>
              </a:buClr>
              <a:buSzPct val="100000"/>
            </a:pPr>
            <a:r>
              <a:rPr lang="en" sz="1200">
                <a:solidFill>
                  <a:srgbClr val="434343"/>
                </a:solidFill>
              </a:rPr>
              <a:t>Creating an account</a:t>
            </a:r>
          </a:p>
          <a:p>
            <a:pPr indent="-304800" lvl="0" marL="457200">
              <a:spcBef>
                <a:spcPts val="0"/>
              </a:spcBef>
              <a:spcAft>
                <a:spcPts val="0"/>
              </a:spcAft>
              <a:buClr>
                <a:srgbClr val="434343"/>
              </a:buClr>
              <a:buSzPct val="100000"/>
            </a:pPr>
            <a:r>
              <a:rPr lang="en" sz="1200">
                <a:solidFill>
                  <a:srgbClr val="434343"/>
                </a:solidFill>
              </a:rPr>
              <a:t>Signing in/signing out</a:t>
            </a:r>
          </a:p>
          <a:p>
            <a:pPr indent="-304800" lvl="0" marL="457200">
              <a:spcBef>
                <a:spcPts val="0"/>
              </a:spcBef>
              <a:spcAft>
                <a:spcPts val="0"/>
              </a:spcAft>
              <a:buClr>
                <a:srgbClr val="434343"/>
              </a:buClr>
              <a:buSzPct val="100000"/>
            </a:pPr>
            <a:r>
              <a:rPr lang="en" sz="1200">
                <a:solidFill>
                  <a:srgbClr val="434343"/>
                </a:solidFill>
              </a:rPr>
              <a:t>Sign up later</a:t>
            </a:r>
          </a:p>
          <a:p>
            <a:pPr indent="-304800" lvl="0" marL="457200">
              <a:spcBef>
                <a:spcPts val="0"/>
              </a:spcBef>
              <a:spcAft>
                <a:spcPts val="0"/>
              </a:spcAft>
              <a:buClr>
                <a:srgbClr val="434343"/>
              </a:buClr>
              <a:buSzPct val="100000"/>
            </a:pPr>
            <a:r>
              <a:rPr lang="en" sz="1200">
                <a:solidFill>
                  <a:srgbClr val="434343"/>
                </a:solidFill>
              </a:rPr>
              <a:t>About Us</a:t>
            </a:r>
          </a:p>
          <a:p>
            <a:pPr indent="-304800" lvl="0" marL="457200">
              <a:spcBef>
                <a:spcPts val="0"/>
              </a:spcBef>
              <a:spcAft>
                <a:spcPts val="0"/>
              </a:spcAft>
              <a:buClr>
                <a:srgbClr val="434343"/>
              </a:buClr>
              <a:buSzPct val="100000"/>
            </a:pPr>
            <a:r>
              <a:rPr lang="en" sz="1200">
                <a:solidFill>
                  <a:srgbClr val="434343"/>
                </a:solidFill>
              </a:rPr>
              <a:t>Find Pet</a:t>
            </a:r>
          </a:p>
          <a:p>
            <a:pPr indent="-304800" lvl="0" marL="457200">
              <a:spcBef>
                <a:spcPts val="0"/>
              </a:spcBef>
              <a:spcAft>
                <a:spcPts val="0"/>
              </a:spcAft>
              <a:buClr>
                <a:srgbClr val="434343"/>
              </a:buClr>
              <a:buSzPct val="100000"/>
            </a:pPr>
            <a:r>
              <a:rPr lang="en" sz="1200">
                <a:solidFill>
                  <a:srgbClr val="434343"/>
                </a:solidFill>
              </a:rPr>
              <a:t>My Favorite Pets</a:t>
            </a:r>
          </a:p>
          <a:p>
            <a:pPr indent="-304800" lvl="0" marL="457200">
              <a:spcBef>
                <a:spcPts val="0"/>
              </a:spcBef>
              <a:buClr>
                <a:srgbClr val="434343"/>
              </a:buClr>
              <a:buSzPct val="100000"/>
            </a:pPr>
            <a:r>
              <a:rPr lang="en" sz="1200">
                <a:solidFill>
                  <a:srgbClr val="434343"/>
                </a:solidFill>
              </a:rPr>
              <a:t>Resources</a:t>
            </a:r>
          </a:p>
          <a:p>
            <a:pPr lvl="0" rtl="0">
              <a:spcBef>
                <a:spcPts val="0"/>
              </a:spcBef>
              <a:buNone/>
            </a:pPr>
            <a:r>
              <a:t/>
            </a:r>
            <a:endParaRPr sz="1200">
              <a:solidFill>
                <a:srgbClr val="000000"/>
              </a:solidFill>
            </a:endParaRPr>
          </a:p>
          <a:p>
            <a:pPr lvl="0" rtl="0">
              <a:spcBef>
                <a:spcPts val="0"/>
              </a:spcBef>
              <a:buNone/>
            </a:pPr>
            <a:r>
              <a:t/>
            </a:r>
            <a:endParaRPr sz="1200">
              <a:solidFill>
                <a:srgbClr val="000000"/>
              </a:solidFil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Project Summary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377" name="Shape 377"/>
          <p:cNvSpPr txBox="1"/>
          <p:nvPr>
            <p:ph idx="1" type="body"/>
          </p:nvPr>
        </p:nvSpPr>
        <p:spPr>
          <a:xfrm>
            <a:off x="324900" y="1350950"/>
            <a:ext cx="8494200" cy="3650700"/>
          </a:xfrm>
          <a:prstGeom prst="rect">
            <a:avLst/>
          </a:prstGeom>
        </p:spPr>
        <p:txBody>
          <a:bodyPr anchorCtr="0" anchor="t" bIns="91425" lIns="91425" rIns="91425" wrap="square" tIns="91425">
            <a:noAutofit/>
          </a:bodyPr>
          <a:lstStyle/>
          <a:p>
            <a:pPr lvl="0" rtl="0">
              <a:spcBef>
                <a:spcPts val="0"/>
              </a:spcBef>
              <a:spcAft>
                <a:spcPts val="0"/>
              </a:spcAft>
              <a:buNone/>
            </a:pPr>
            <a:r>
              <a:rPr b="1" lang="en" sz="1100">
                <a:solidFill>
                  <a:schemeClr val="dk1"/>
                </a:solidFill>
              </a:rPr>
              <a:t>Visibility of system status</a:t>
            </a:r>
            <a:r>
              <a:rPr lang="en" sz="1100">
                <a:solidFill>
                  <a:srgbClr val="434343"/>
                </a:solidFill>
              </a:rPr>
              <a:t>							</a:t>
            </a:r>
          </a:p>
          <a:p>
            <a:pPr lvl="0" rtl="0">
              <a:spcBef>
                <a:spcPts val="0"/>
              </a:spcBef>
              <a:spcAft>
                <a:spcPts val="0"/>
              </a:spcAft>
              <a:buNone/>
            </a:pPr>
            <a:r>
              <a:rPr lang="en" sz="1100">
                <a:solidFill>
                  <a:srgbClr val="434343"/>
                </a:solidFill>
              </a:rPr>
              <a:t>Appropriate feedback is given for touch points within the scope of this design. Every action or non-action will effectively give the user the current state of what is going on. A further analysis should be done when working prototypes are completed.					</a:t>
            </a:r>
          </a:p>
          <a:p>
            <a:pPr indent="-298450" lvl="0" marL="457200" rtl="0">
              <a:spcBef>
                <a:spcPts val="0"/>
              </a:spcBef>
              <a:spcAft>
                <a:spcPts val="0"/>
              </a:spcAft>
              <a:buClr>
                <a:srgbClr val="434343"/>
              </a:buClr>
              <a:buSzPct val="100000"/>
              <a:buFont typeface="Lato"/>
              <a:buChar char="●"/>
            </a:pPr>
            <a:r>
              <a:rPr lang="en" sz="1100">
                <a:solidFill>
                  <a:srgbClr val="434343"/>
                </a:solidFill>
              </a:rPr>
              <a:t> Logo is meaningful, visible, and identifiable at all times						 				</a:t>
            </a:r>
          </a:p>
          <a:p>
            <a:pPr indent="-298450" lvl="0" marL="457200" rtl="0">
              <a:spcBef>
                <a:spcPts val="0"/>
              </a:spcBef>
              <a:spcAft>
                <a:spcPts val="0"/>
              </a:spcAft>
              <a:buClr>
                <a:srgbClr val="434343"/>
              </a:buClr>
              <a:buSzPct val="100000"/>
              <a:buFont typeface="Lato"/>
              <a:buChar char="●"/>
            </a:pPr>
            <a:r>
              <a:rPr lang="en" sz="1100">
                <a:solidFill>
                  <a:srgbClr val="434343"/>
                </a:solidFill>
              </a:rPr>
              <a:t> An About Us section is available in the menu but label for Contact Us. There could and					</a:t>
            </a:r>
          </a:p>
          <a:p>
            <a:pPr indent="457200" lvl="0" rtl="0">
              <a:spcBef>
                <a:spcPts val="0"/>
              </a:spcBef>
              <a:spcAft>
                <a:spcPts val="0"/>
              </a:spcAft>
              <a:buNone/>
            </a:pPr>
            <a:r>
              <a:rPr lang="en" sz="1100">
                <a:solidFill>
                  <a:srgbClr val="434343"/>
                </a:solidFill>
              </a:rPr>
              <a:t>should be contact information in the About Us section and a link in the menu, on various		</a:t>
            </a:r>
          </a:p>
          <a:p>
            <a:pPr indent="-298450" lvl="0" marL="457200" rtl="0">
              <a:spcBef>
                <a:spcPts val="0"/>
              </a:spcBef>
              <a:spcAft>
                <a:spcPts val="0"/>
              </a:spcAft>
              <a:buClr>
                <a:srgbClr val="434343"/>
              </a:buClr>
              <a:buSzPct val="100000"/>
              <a:buFont typeface="Lato"/>
              <a:buChar char="●"/>
            </a:pPr>
            <a:r>
              <a:rPr lang="en" sz="1100">
                <a:solidFill>
                  <a:srgbClr val="434343"/>
                </a:solidFill>
              </a:rPr>
              <a:t>pages and in the footer if applicable						 						 </a:t>
            </a:r>
          </a:p>
          <a:p>
            <a:pPr indent="-298450" lvl="0" marL="457200" rtl="0">
              <a:spcBef>
                <a:spcPts val="0"/>
              </a:spcBef>
              <a:spcAft>
                <a:spcPts val="0"/>
              </a:spcAft>
              <a:buClr>
                <a:srgbClr val="434343"/>
              </a:buClr>
              <a:buSzPct val="100000"/>
              <a:buFont typeface="Lato"/>
              <a:buChar char="●"/>
            </a:pPr>
            <a:r>
              <a:rPr lang="en" sz="1100">
                <a:solidFill>
                  <a:srgbClr val="434343"/>
                </a:solidFill>
              </a:rPr>
              <a:t>Load time that may affect the user's experience is not obtainable for this evaluation</a:t>
            </a:r>
          </a:p>
          <a:p>
            <a:pPr indent="0" lvl="0" marL="457200" rtl="0">
              <a:spcBef>
                <a:spcPts val="0"/>
              </a:spcBef>
              <a:spcAft>
                <a:spcPts val="0"/>
              </a:spcAft>
              <a:buNone/>
            </a:pPr>
            <a:r>
              <a:rPr lang="en" sz="1100">
                <a:solidFill>
                  <a:srgbClr val="000000"/>
                </a:solidFill>
              </a:rPr>
              <a:t>							</a:t>
            </a:r>
          </a:p>
          <a:p>
            <a:pPr indent="0" lvl="0" marL="0" rtl="0">
              <a:spcBef>
                <a:spcPts val="0"/>
              </a:spcBef>
              <a:spcAft>
                <a:spcPts val="0"/>
              </a:spcAft>
              <a:buNone/>
            </a:pPr>
            <a:r>
              <a:rPr b="1" lang="en" sz="1100">
                <a:solidFill>
                  <a:schemeClr val="dk1"/>
                </a:solidFill>
              </a:rPr>
              <a:t>Match between system and the real world</a:t>
            </a:r>
            <a:r>
              <a:rPr lang="en" sz="1100">
                <a:solidFill>
                  <a:srgbClr val="000000"/>
                </a:solidFill>
              </a:rPr>
              <a:t>							</a:t>
            </a:r>
          </a:p>
          <a:p>
            <a:pPr indent="-298450" lvl="0" marL="457200" rtl="0">
              <a:spcBef>
                <a:spcPts val="0"/>
              </a:spcBef>
              <a:spcAft>
                <a:spcPts val="0"/>
              </a:spcAft>
              <a:buClr>
                <a:srgbClr val="434343"/>
              </a:buClr>
              <a:buSzPct val="100000"/>
            </a:pPr>
            <a:r>
              <a:rPr lang="en" sz="1100">
                <a:solidFill>
                  <a:srgbClr val="434343"/>
                </a:solidFill>
              </a:rPr>
              <a:t>Unfortunately, content was not created for this project.								 		All content, terms, labels, and actionable items are/will be written in a way that keeps				</a:t>
            </a:r>
          </a:p>
          <a:p>
            <a:pPr indent="-298450" lvl="0" marL="457200" rtl="0">
              <a:spcBef>
                <a:spcPts val="0"/>
              </a:spcBef>
              <a:spcAft>
                <a:spcPts val="0"/>
              </a:spcAft>
              <a:buClr>
                <a:srgbClr val="434343"/>
              </a:buClr>
              <a:buSzPct val="100000"/>
            </a:pPr>
            <a:r>
              <a:rPr lang="en" sz="1100">
                <a:solidFill>
                  <a:srgbClr val="434343"/>
                </a:solidFill>
              </a:rPr>
              <a:t>with standard use regarding pet adoption and items related to cost and care of pets. Unfortunately, content was not created for this project and therefore not applicable at this time.		 							</a:t>
            </a:r>
          </a:p>
          <a:p>
            <a:pPr indent="-298450" lvl="0" marL="457200" rtl="0">
              <a:spcBef>
                <a:spcPts val="0"/>
              </a:spcBef>
              <a:spcAft>
                <a:spcPts val="0"/>
              </a:spcAft>
              <a:buClr>
                <a:srgbClr val="434343"/>
              </a:buClr>
              <a:buSzPct val="100000"/>
            </a:pPr>
            <a:r>
              <a:rPr lang="en" sz="1100">
                <a:solidFill>
                  <a:srgbClr val="434343"/>
                </a:solidFill>
              </a:rPr>
              <a:t>Icons are concrete and familiar</a:t>
            </a:r>
          </a:p>
          <a:p>
            <a:pPr indent="-298450" lvl="0" marL="457200" rtl="0">
              <a:spcBef>
                <a:spcPts val="0"/>
              </a:spcBef>
              <a:spcAft>
                <a:spcPts val="0"/>
              </a:spcAft>
              <a:buClr>
                <a:srgbClr val="434343"/>
              </a:buClr>
              <a:buSzPct val="100000"/>
            </a:pPr>
            <a:r>
              <a:rPr lang="en" sz="1100">
                <a:solidFill>
                  <a:srgbClr val="434343"/>
                </a:solidFill>
              </a:rPr>
              <a:t>Menu items are logical and fit into categories that are readily understandable	 						</a:t>
            </a:r>
          </a:p>
          <a:p>
            <a:pPr indent="-298450" lvl="0" marL="457200" rtl="0">
              <a:spcBef>
                <a:spcPts val="0"/>
              </a:spcBef>
              <a:spcAft>
                <a:spcPts val="0"/>
              </a:spcAft>
              <a:buClr>
                <a:srgbClr val="434343"/>
              </a:buClr>
              <a:buSzPct val="100000"/>
            </a:pPr>
            <a:r>
              <a:rPr lang="en" sz="1100">
                <a:solidFill>
                  <a:srgbClr val="434343"/>
                </a:solidFill>
              </a:rPr>
              <a:t>System will automatically enter dollar sign and decimals </a:t>
            </a:r>
          </a:p>
          <a:p>
            <a:pPr lvl="0" rtl="0">
              <a:spcBef>
                <a:spcPts val="0"/>
              </a:spcBef>
              <a:buNone/>
            </a:pPr>
            <a:r>
              <a:t/>
            </a:r>
            <a:endParaRPr sz="1200">
              <a:solidFill>
                <a:srgbClr val="000000"/>
              </a:solidFill>
            </a:endParaRPr>
          </a:p>
          <a:p>
            <a:pPr lvl="0" rtl="0">
              <a:spcBef>
                <a:spcPts val="0"/>
              </a:spcBef>
              <a:buNone/>
            </a:pPr>
            <a:r>
              <a:t/>
            </a:r>
            <a:endParaRPr sz="1200">
              <a:solidFill>
                <a:srgbClr val="000000"/>
              </a:solidFil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383" name="Shape 383"/>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1200">
                <a:solidFill>
                  <a:schemeClr val="dk1"/>
                </a:solidFill>
              </a:rPr>
              <a:t>User control and freedom	</a:t>
            </a:r>
            <a:r>
              <a:rPr lang="en" sz="1200">
                <a:solidFill>
                  <a:srgbClr val="000000"/>
                </a:solidFill>
              </a:rPr>
              <a:t>			 							</a:t>
            </a:r>
          </a:p>
          <a:p>
            <a:pPr indent="-304800" lvl="0" marL="457200" rtl="0">
              <a:spcBef>
                <a:spcPts val="0"/>
              </a:spcBef>
              <a:spcAft>
                <a:spcPts val="0"/>
              </a:spcAft>
              <a:buClr>
                <a:srgbClr val="434343"/>
              </a:buClr>
              <a:buSzPct val="100000"/>
            </a:pPr>
            <a:r>
              <a:rPr lang="en" sz="1200">
                <a:solidFill>
                  <a:srgbClr val="434343"/>
                </a:solidFill>
              </a:rPr>
              <a:t>The user has the ability to navigate using various options such as the menu toggle (hamburger), call to action buttons and links throughout the app.					 							</a:t>
            </a:r>
          </a:p>
          <a:p>
            <a:pPr indent="-304800" lvl="0" marL="457200" rtl="0">
              <a:spcBef>
                <a:spcPts val="0"/>
              </a:spcBef>
              <a:spcAft>
                <a:spcPts val="0"/>
              </a:spcAft>
              <a:buClr>
                <a:srgbClr val="434343"/>
              </a:buClr>
              <a:buSzPct val="100000"/>
            </a:pPr>
            <a:r>
              <a:rPr lang="en" sz="1200">
                <a:solidFill>
                  <a:srgbClr val="434343"/>
                </a:solidFill>
              </a:rPr>
              <a:t>The Lifestyle page has a form for the user to fill out allowing them to cancel or submit the form. However, there is no indication of the amount or type of questions the user will encounter or if any if them are required in order to submit the form. Also, no indication how the user will receive feedback after they submit the form. At the moment, it looks as though they are taken to a page with pet matches but there is nothing that indicates that to the user.			</a:t>
            </a:r>
          </a:p>
          <a:p>
            <a:pPr indent="-311150" lvl="0" marL="457200" rtl="0">
              <a:spcBef>
                <a:spcPts val="0"/>
              </a:spcBef>
              <a:spcAft>
                <a:spcPts val="0"/>
              </a:spcAft>
              <a:buClr>
                <a:srgbClr val="000000"/>
              </a:buClr>
              <a:buSzPct val="108333"/>
            </a:pPr>
            <a:r>
              <a:rPr lang="en" sz="1200">
                <a:solidFill>
                  <a:srgbClr val="434343"/>
                </a:solidFill>
              </a:rPr>
              <a:t>There is a similar issue on the cost calculator page where there is no clear indication that a user needs to be required to fill out every field. According to the comps, the calculation is done automatically without a submit button.</a:t>
            </a:r>
            <a:r>
              <a:rPr lang="en">
                <a:solidFill>
                  <a:srgbClr val="434343"/>
                </a:solidFill>
                <a:latin typeface="Arial"/>
                <a:ea typeface="Arial"/>
                <a:cs typeface="Arial"/>
                <a:sym typeface="Arial"/>
              </a:rPr>
              <a:t>	</a:t>
            </a:r>
            <a:r>
              <a:rPr lang="en">
                <a:solidFill>
                  <a:srgbClr val="000000"/>
                </a:solidFill>
                <a:latin typeface="Arial"/>
                <a:ea typeface="Arial"/>
                <a:cs typeface="Arial"/>
                <a:sym typeface="Arial"/>
              </a:rPr>
              <a:t>						</a:t>
            </a:r>
          </a:p>
          <a:p>
            <a:pPr lvl="0" rtl="0">
              <a:spcBef>
                <a:spcPts val="0"/>
              </a:spcBef>
              <a:buNone/>
            </a:pPr>
            <a:r>
              <a:rPr lang="en" sz="1100">
                <a:solidFill>
                  <a:srgbClr val="000000"/>
                </a:solidFill>
                <a:latin typeface="Arial"/>
                <a:ea typeface="Arial"/>
                <a:cs typeface="Arial"/>
                <a:sym typeface="Arial"/>
              </a:rPr>
              <a:t>		</a:t>
            </a:r>
          </a:p>
          <a:p>
            <a:pPr lvl="0" rtl="0">
              <a:spcBef>
                <a:spcPts val="0"/>
              </a:spcBef>
              <a:buNone/>
            </a:pPr>
            <a:r>
              <a:t/>
            </a:r>
            <a:endParaRPr sz="1200">
              <a:solidFill>
                <a:srgbClr val="434343"/>
              </a:solidFill>
            </a:endParaRPr>
          </a:p>
          <a:p>
            <a:pPr lvl="0" rtl="0">
              <a:spcBef>
                <a:spcPts val="0"/>
              </a:spcBef>
              <a:buNone/>
            </a:pPr>
            <a:r>
              <a:t/>
            </a:r>
            <a:endParaRPr sz="1200">
              <a:solidFill>
                <a:srgbClr val="000000"/>
              </a:solidFill>
            </a:endParaRPr>
          </a:p>
          <a:p>
            <a:pPr lvl="0" rtl="0">
              <a:spcBef>
                <a:spcPts val="0"/>
              </a:spcBef>
              <a:buNone/>
            </a:pPr>
            <a:r>
              <a:t/>
            </a:r>
            <a:endParaRPr sz="1200">
              <a:solidFill>
                <a:srgbClr val="000000"/>
              </a:solidFil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Shape 388"/>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389" name="Shape 389"/>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1100">
                <a:solidFill>
                  <a:schemeClr val="dk1"/>
                </a:solidFill>
              </a:rPr>
              <a:t>Consistency and standards</a:t>
            </a:r>
          </a:p>
          <a:p>
            <a:pPr lvl="0" rtl="0">
              <a:spcBef>
                <a:spcPts val="0"/>
              </a:spcBef>
              <a:spcAft>
                <a:spcPts val="0"/>
              </a:spcAft>
              <a:buNone/>
            </a:pPr>
            <a:r>
              <a:rPr lang="en" sz="1100">
                <a:solidFill>
                  <a:srgbClr val="434343"/>
                </a:solidFill>
              </a:rPr>
              <a:t>Unfortunately, content was not created for this project and detailed prototype not available. Further evaluation should be revisited next iteration.</a:t>
            </a:r>
          </a:p>
          <a:p>
            <a:pPr indent="-298450" lvl="0" marL="457200" rtl="0">
              <a:spcBef>
                <a:spcPts val="0"/>
              </a:spcBef>
              <a:spcAft>
                <a:spcPts val="0"/>
              </a:spcAft>
              <a:buClr>
                <a:srgbClr val="434343"/>
              </a:buClr>
              <a:buSzPct val="100000"/>
            </a:pPr>
            <a:r>
              <a:rPr lang="en" sz="1100">
                <a:solidFill>
                  <a:srgbClr val="434343"/>
                </a:solidFill>
              </a:rPr>
              <a:t>Wording used will be consistent throughout the app and any situations that might differ will have explanations or instructions for the user</a:t>
            </a:r>
          </a:p>
          <a:p>
            <a:pPr indent="-298450" lvl="0" marL="457200" rtl="0">
              <a:spcBef>
                <a:spcPts val="0"/>
              </a:spcBef>
              <a:spcAft>
                <a:spcPts val="0"/>
              </a:spcAft>
              <a:buClr>
                <a:srgbClr val="434343"/>
              </a:buClr>
              <a:buSzPct val="100000"/>
            </a:pPr>
            <a:r>
              <a:rPr lang="en" sz="1100">
                <a:solidFill>
                  <a:srgbClr val="434343"/>
                </a:solidFill>
              </a:rPr>
              <a:t>Apps goals are well defined and deliver look and feel that corresponds with goals of app</a:t>
            </a:r>
          </a:p>
          <a:p>
            <a:pPr indent="-298450" lvl="0" marL="457200" rtl="0">
              <a:spcBef>
                <a:spcPts val="0"/>
              </a:spcBef>
              <a:spcAft>
                <a:spcPts val="0"/>
              </a:spcAft>
              <a:buClr>
                <a:srgbClr val="434343"/>
              </a:buClr>
              <a:buSzPct val="100000"/>
            </a:pPr>
            <a:r>
              <a:rPr lang="en" sz="1100">
                <a:solidFill>
                  <a:srgbClr val="434343"/>
                </a:solidFill>
              </a:rPr>
              <a:t>Users can switch orientation with no issues</a:t>
            </a:r>
          </a:p>
          <a:p>
            <a:pPr indent="-298450" lvl="0" marL="457200" rtl="0">
              <a:spcBef>
                <a:spcPts val="0"/>
              </a:spcBef>
              <a:spcAft>
                <a:spcPts val="0"/>
              </a:spcAft>
              <a:buClr>
                <a:srgbClr val="434343"/>
              </a:buClr>
              <a:buSzPct val="100000"/>
            </a:pPr>
            <a:r>
              <a:rPr lang="en" sz="1100">
                <a:solidFill>
                  <a:srgbClr val="434343"/>
                </a:solidFill>
              </a:rPr>
              <a:t>All data fields are labeled appropriately and appear either to the left or above the field</a:t>
            </a:r>
          </a:p>
          <a:p>
            <a:pPr indent="-298450" lvl="0" marL="457200" rtl="0">
              <a:spcBef>
                <a:spcPts val="0"/>
              </a:spcBef>
              <a:spcAft>
                <a:spcPts val="0"/>
              </a:spcAft>
              <a:buClr>
                <a:srgbClr val="434343"/>
              </a:buClr>
              <a:buSzPct val="100000"/>
            </a:pPr>
            <a:r>
              <a:rPr lang="en" sz="1100">
                <a:solidFill>
                  <a:srgbClr val="434343"/>
                </a:solidFill>
              </a:rPr>
              <a:t>Menu structure and names match across the app</a:t>
            </a:r>
          </a:p>
          <a:p>
            <a:pPr lvl="0" rtl="0">
              <a:spcBef>
                <a:spcPts val="0"/>
              </a:spcBef>
              <a:spcAft>
                <a:spcPts val="0"/>
              </a:spcAft>
              <a:buNone/>
            </a:pPr>
            <a:r>
              <a:t/>
            </a:r>
            <a:endParaRPr sz="1100">
              <a:solidFill>
                <a:srgbClr val="000000"/>
              </a:solidFill>
            </a:endParaRPr>
          </a:p>
          <a:p>
            <a:pPr lvl="0" rtl="0">
              <a:spcBef>
                <a:spcPts val="0"/>
              </a:spcBef>
              <a:spcAft>
                <a:spcPts val="0"/>
              </a:spcAft>
              <a:buNone/>
            </a:pPr>
            <a:r>
              <a:t/>
            </a:r>
            <a:endParaRPr sz="1100">
              <a:solidFill>
                <a:srgbClr val="000000"/>
              </a:solidFill>
            </a:endParaRPr>
          </a:p>
          <a:p>
            <a:pPr lvl="0">
              <a:spcBef>
                <a:spcPts val="0"/>
              </a:spcBef>
              <a:spcAft>
                <a:spcPts val="0"/>
              </a:spcAft>
              <a:buNone/>
            </a:pPr>
            <a:r>
              <a:rPr b="1" lang="en" sz="1100">
                <a:solidFill>
                  <a:schemeClr val="dk1"/>
                </a:solidFill>
              </a:rPr>
              <a:t>Error Prevention</a:t>
            </a:r>
          </a:p>
          <a:p>
            <a:pPr lvl="0">
              <a:spcBef>
                <a:spcPts val="0"/>
              </a:spcBef>
              <a:spcAft>
                <a:spcPts val="0"/>
              </a:spcAft>
              <a:buNone/>
            </a:pPr>
            <a:r>
              <a:rPr lang="en" sz="1100">
                <a:solidFill>
                  <a:srgbClr val="434343"/>
                </a:solidFill>
              </a:rPr>
              <a:t>No clear error prevention is indicated in wireframe but suggestions are in annotations.</a:t>
            </a:r>
          </a:p>
          <a:p>
            <a:pPr indent="-298450" lvl="0" marL="457200">
              <a:spcBef>
                <a:spcPts val="0"/>
              </a:spcBef>
              <a:spcAft>
                <a:spcPts val="0"/>
              </a:spcAft>
              <a:buClr>
                <a:srgbClr val="434343"/>
              </a:buClr>
              <a:buSzPct val="100000"/>
            </a:pPr>
            <a:r>
              <a:rPr lang="en" sz="1100">
                <a:solidFill>
                  <a:srgbClr val="434343"/>
                </a:solidFill>
              </a:rPr>
              <a:t>Menu choices are logical and distinctive</a:t>
            </a:r>
          </a:p>
          <a:p>
            <a:pPr indent="-298450" lvl="0" marL="457200">
              <a:spcBef>
                <a:spcPts val="0"/>
              </a:spcBef>
              <a:spcAft>
                <a:spcPts val="0"/>
              </a:spcAft>
              <a:buClr>
                <a:srgbClr val="434343"/>
              </a:buClr>
              <a:buSzPct val="100000"/>
            </a:pPr>
            <a:r>
              <a:rPr lang="en" sz="1100">
                <a:solidFill>
                  <a:srgbClr val="434343"/>
                </a:solidFill>
              </a:rPr>
              <a:t>There are no system warnings for the user if they are about to make an error such as entering the wrong data type in data field</a:t>
            </a:r>
          </a:p>
          <a:p>
            <a:pPr indent="-298450" lvl="0" marL="457200">
              <a:spcBef>
                <a:spcPts val="0"/>
              </a:spcBef>
              <a:buClr>
                <a:srgbClr val="434343"/>
              </a:buClr>
              <a:buSzPct val="100000"/>
            </a:pPr>
            <a:r>
              <a:rPr lang="en" sz="1100">
                <a:solidFill>
                  <a:srgbClr val="434343"/>
                </a:solidFill>
              </a:rPr>
              <a:t>No indication of constraints to amount of characters allowed in data field</a:t>
            </a: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395" name="Shape 395"/>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1100">
                <a:solidFill>
                  <a:schemeClr val="dk1"/>
                </a:solidFill>
              </a:rPr>
              <a:t>Recognition rather than recall</a:t>
            </a:r>
          </a:p>
          <a:p>
            <a:pPr lvl="0" rtl="0">
              <a:spcBef>
                <a:spcPts val="0"/>
              </a:spcBef>
              <a:spcAft>
                <a:spcPts val="0"/>
              </a:spcAft>
              <a:buNone/>
            </a:pPr>
            <a:r>
              <a:rPr lang="en" sz="1100">
                <a:solidFill>
                  <a:srgbClr val="000000"/>
                </a:solidFill>
              </a:rPr>
              <a:t>All objects, actions and options will have clear labels or instructions.</a:t>
            </a:r>
          </a:p>
          <a:p>
            <a:pPr indent="-298450" lvl="0" marL="457200" rtl="0">
              <a:spcBef>
                <a:spcPts val="0"/>
              </a:spcBef>
              <a:spcAft>
                <a:spcPts val="0"/>
              </a:spcAft>
              <a:buClr>
                <a:srgbClr val="000000"/>
              </a:buClr>
              <a:buSzPct val="100000"/>
            </a:pPr>
            <a:r>
              <a:rPr lang="en" sz="1100">
                <a:solidFill>
                  <a:srgbClr val="000000"/>
                </a:solidFill>
              </a:rPr>
              <a:t>The plus icon users recognize as expand/collapse. Users have experience with this and know that they will find more information if tapped upon. Expand/collapse allows for relevant information to be available to the user without taking up a lot of real estate.</a:t>
            </a:r>
          </a:p>
          <a:p>
            <a:pPr indent="-298450" lvl="0" marL="457200" rtl="0">
              <a:spcBef>
                <a:spcPts val="0"/>
              </a:spcBef>
              <a:spcAft>
                <a:spcPts val="0"/>
              </a:spcAft>
              <a:buClr>
                <a:srgbClr val="000000"/>
              </a:buClr>
              <a:buSzPct val="100000"/>
            </a:pPr>
            <a:r>
              <a:rPr lang="en" sz="1100">
                <a:solidFill>
                  <a:srgbClr val="000000"/>
                </a:solidFill>
              </a:rPr>
              <a:t> When a page is long and requires an excess amount of scrolling, an arrow icon (page up) allows the user to tap and be taken back to the top of the page</a:t>
            </a:r>
          </a:p>
          <a:p>
            <a:pPr indent="-298450" lvl="0" marL="457200" rtl="0">
              <a:spcBef>
                <a:spcPts val="0"/>
              </a:spcBef>
              <a:spcAft>
                <a:spcPts val="0"/>
              </a:spcAft>
              <a:buClr>
                <a:srgbClr val="000000"/>
              </a:buClr>
              <a:buSzPct val="100000"/>
            </a:pPr>
            <a:r>
              <a:rPr lang="en" sz="1100">
                <a:solidFill>
                  <a:srgbClr val="000000"/>
                </a:solidFill>
              </a:rPr>
              <a:t>On the Adoption Process page the use of a document download icon is used to give the user a visual clue as to the purpose of that element</a:t>
            </a:r>
          </a:p>
          <a:p>
            <a:pPr indent="-298450" lvl="0" marL="457200" rtl="0">
              <a:spcBef>
                <a:spcPts val="0"/>
              </a:spcBef>
              <a:buClr>
                <a:srgbClr val="000000"/>
              </a:buClr>
              <a:buSzPct val="100000"/>
            </a:pPr>
            <a:r>
              <a:rPr lang="en" sz="1100">
                <a:solidFill>
                  <a:srgbClr val="000000"/>
                </a:solidFill>
              </a:rPr>
              <a:t>Data entry fields are not clearly marked as optional or required</a:t>
            </a:r>
          </a:p>
          <a:p>
            <a:pPr lvl="0" rtl="0">
              <a:spcBef>
                <a:spcPts val="0"/>
              </a:spcBef>
              <a:spcAft>
                <a:spcPts val="0"/>
              </a:spcAft>
              <a:buNone/>
            </a:pPr>
            <a:r>
              <a:rPr b="1" lang="en" sz="1100">
                <a:solidFill>
                  <a:schemeClr val="dk1"/>
                </a:solidFill>
              </a:rPr>
              <a:t>Flexibility and efficiency of use</a:t>
            </a:r>
          </a:p>
          <a:p>
            <a:pPr indent="-298450" lvl="0" marL="457200" rtl="0">
              <a:spcBef>
                <a:spcPts val="0"/>
              </a:spcBef>
              <a:spcAft>
                <a:spcPts val="0"/>
              </a:spcAft>
              <a:buClr>
                <a:srgbClr val="000000"/>
              </a:buClr>
              <a:buSzPct val="100000"/>
            </a:pPr>
            <a:r>
              <a:rPr lang="en" sz="1100">
                <a:solidFill>
                  <a:srgbClr val="000000"/>
                </a:solidFill>
              </a:rPr>
              <a:t>At this time a search was not in scope for this project. A further analysis would need to be done to determine the usefulness of a search for this particular app.</a:t>
            </a:r>
          </a:p>
          <a:p>
            <a:pPr indent="-298450" lvl="0" marL="457200" rtl="0">
              <a:spcBef>
                <a:spcPts val="0"/>
              </a:spcBef>
              <a:buClr>
                <a:srgbClr val="000000"/>
              </a:buClr>
              <a:buSzPct val="100000"/>
            </a:pPr>
            <a:r>
              <a:rPr lang="en" sz="1100">
                <a:solidFill>
                  <a:srgbClr val="000000"/>
                </a:solidFill>
              </a:rPr>
              <a:t>The links within the app are clearly indicate where the user is and link to related content relevant to the topic</a:t>
            </a: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401" name="Shape 401"/>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1100">
                <a:solidFill>
                  <a:schemeClr val="dk1"/>
                </a:solidFill>
              </a:rPr>
              <a:t>Aesthetic and minimalist design</a:t>
            </a:r>
          </a:p>
          <a:p>
            <a:pPr lvl="0" rtl="0">
              <a:spcBef>
                <a:spcPts val="0"/>
              </a:spcBef>
              <a:buNone/>
            </a:pPr>
            <a:r>
              <a:rPr lang="en" sz="1100">
                <a:solidFill>
                  <a:srgbClr val="434343"/>
                </a:solidFill>
              </a:rPr>
              <a:t>Wireframes being evaluated are showing a minimalist design and should be re-evaluated with detailed prototype.</a:t>
            </a:r>
          </a:p>
          <a:p>
            <a:pPr indent="-298450" lvl="0" marL="457200" rtl="0">
              <a:spcBef>
                <a:spcPts val="0"/>
              </a:spcBef>
              <a:spcAft>
                <a:spcPts val="0"/>
              </a:spcAft>
              <a:buClr>
                <a:srgbClr val="434343"/>
              </a:buClr>
              <a:buSzPct val="100000"/>
            </a:pPr>
            <a:r>
              <a:rPr lang="en" sz="1100">
                <a:solidFill>
                  <a:srgbClr val="434343"/>
                </a:solidFill>
              </a:rPr>
              <a:t>Labels are clearly defined, brief, familiar, and descriptive allowing the user to navigate between similar topics.</a:t>
            </a:r>
          </a:p>
          <a:p>
            <a:pPr indent="-298450" lvl="0" marL="457200" rtl="0">
              <a:spcBef>
                <a:spcPts val="0"/>
              </a:spcBef>
              <a:spcAft>
                <a:spcPts val="0"/>
              </a:spcAft>
              <a:buClr>
                <a:srgbClr val="434343"/>
              </a:buClr>
              <a:buSzPct val="100000"/>
            </a:pPr>
            <a:r>
              <a:rPr lang="en" sz="1100">
                <a:solidFill>
                  <a:srgbClr val="434343"/>
                </a:solidFill>
              </a:rPr>
              <a:t>Layout is clearly designed to avoid visual noise adding icons and imagery where appropriate  </a:t>
            </a:r>
          </a:p>
          <a:p>
            <a:pPr indent="-298450" lvl="0" marL="457200" rtl="0">
              <a:spcBef>
                <a:spcPts val="0"/>
              </a:spcBef>
              <a:spcAft>
                <a:spcPts val="0"/>
              </a:spcAft>
              <a:buClr>
                <a:srgbClr val="434343"/>
              </a:buClr>
              <a:buSzPct val="100000"/>
            </a:pPr>
            <a:r>
              <a:rPr lang="en" sz="1100">
                <a:solidFill>
                  <a:srgbClr val="434343"/>
                </a:solidFill>
              </a:rPr>
              <a:t>Carousel on Pet Detail page can be swiped or pagination can be tapped to move back and forth between images</a:t>
            </a:r>
          </a:p>
          <a:p>
            <a:pPr indent="-298450" lvl="0" marL="457200" rtl="0">
              <a:spcBef>
                <a:spcPts val="0"/>
              </a:spcBef>
              <a:spcAft>
                <a:spcPts val="0"/>
              </a:spcAft>
              <a:buClr>
                <a:srgbClr val="434343"/>
              </a:buClr>
              <a:buSzPct val="100000"/>
            </a:pPr>
            <a:r>
              <a:rPr lang="en" sz="1100">
                <a:solidFill>
                  <a:srgbClr val="434343"/>
                </a:solidFill>
              </a:rPr>
              <a:t> No indication if user is able to make image larger by tapping</a:t>
            </a:r>
          </a:p>
          <a:p>
            <a:pPr indent="-298450" lvl="0" marL="457200" rtl="0">
              <a:spcBef>
                <a:spcPts val="0"/>
              </a:spcBef>
              <a:spcAft>
                <a:spcPts val="0"/>
              </a:spcAft>
              <a:buClr>
                <a:srgbClr val="434343"/>
              </a:buClr>
              <a:buSzPct val="100000"/>
            </a:pPr>
            <a:r>
              <a:rPr lang="en" sz="1100">
                <a:solidFill>
                  <a:srgbClr val="434343"/>
                </a:solidFill>
              </a:rPr>
              <a:t>Thumbnails of videos might be too small for user to distinguish, avoid 2:2 and stack video clips</a:t>
            </a:r>
          </a:p>
          <a:p>
            <a:pPr indent="-298450" lvl="0" marL="457200" rtl="0">
              <a:spcBef>
                <a:spcPts val="0"/>
              </a:spcBef>
              <a:spcAft>
                <a:spcPts val="0"/>
              </a:spcAft>
              <a:buClr>
                <a:srgbClr val="434343"/>
              </a:buClr>
              <a:buSzPct val="100000"/>
            </a:pPr>
            <a:r>
              <a:rPr lang="en" sz="1100">
                <a:solidFill>
                  <a:srgbClr val="434343"/>
                </a:solidFill>
              </a:rPr>
              <a:t> Add textual description to video so users know what video is about</a:t>
            </a:r>
          </a:p>
          <a:p>
            <a:pPr indent="-298450" lvl="0" marL="457200" rtl="0">
              <a:spcBef>
                <a:spcPts val="0"/>
              </a:spcBef>
              <a:spcAft>
                <a:spcPts val="0"/>
              </a:spcAft>
              <a:buClr>
                <a:srgbClr val="434343"/>
              </a:buClr>
              <a:buSzPct val="100000"/>
            </a:pPr>
            <a:r>
              <a:rPr lang="en" sz="1100">
                <a:solidFill>
                  <a:srgbClr val="434343"/>
                </a:solidFill>
              </a:rPr>
              <a:t> All icon use is relevant to the context in which they are used</a:t>
            </a:r>
          </a:p>
          <a:p>
            <a:pPr indent="-298450" lvl="0" marL="457200" rtl="0">
              <a:spcBef>
                <a:spcPts val="0"/>
              </a:spcBef>
              <a:buClr>
                <a:srgbClr val="434343"/>
              </a:buClr>
              <a:buSzPct val="100000"/>
            </a:pPr>
            <a:r>
              <a:rPr lang="en" sz="1100">
                <a:solidFill>
                  <a:srgbClr val="434343"/>
                </a:solidFill>
              </a:rPr>
              <a:t>Navigation is designed to be accessible at all times and is only one layer deep making for a simplistic design</a:t>
            </a: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407" name="Shape 407"/>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1100">
                <a:solidFill>
                  <a:schemeClr val="dk1"/>
                </a:solidFill>
              </a:rPr>
              <a:t>Help users recognize, diagnose, and recover from errors</a:t>
            </a:r>
          </a:p>
          <a:p>
            <a:pPr lvl="0" rtl="0">
              <a:spcBef>
                <a:spcPts val="0"/>
              </a:spcBef>
              <a:buNone/>
            </a:pPr>
            <a:r>
              <a:rPr lang="en" sz="1100">
                <a:solidFill>
                  <a:srgbClr val="434343"/>
                </a:solidFill>
              </a:rPr>
              <a:t>There are no clear error messages indicated in the wireframes at this time. Annotations have suggested areas that may be in need of error messages. These areas relate to input errors in a form fields found on the Lifestyle questionnaire and Cost Calculator. Error messages should be incorporated and displayed in language that will be understandable by the majority. It will also give the user options on how to recover from issue.</a:t>
            </a:r>
          </a:p>
          <a:p>
            <a:pPr lvl="0" rtl="0">
              <a:spcBef>
                <a:spcPts val="0"/>
              </a:spcBef>
              <a:spcAft>
                <a:spcPts val="0"/>
              </a:spcAft>
              <a:buNone/>
            </a:pPr>
            <a:r>
              <a:rPr b="1" lang="en" sz="1100">
                <a:solidFill>
                  <a:schemeClr val="dk1"/>
                </a:solidFill>
              </a:rPr>
              <a:t>Help and documentation</a:t>
            </a:r>
          </a:p>
          <a:p>
            <a:pPr lvl="0" rtl="0">
              <a:spcBef>
                <a:spcPts val="0"/>
              </a:spcBef>
              <a:buNone/>
            </a:pPr>
            <a:r>
              <a:rPr lang="en" sz="1100">
                <a:solidFill>
                  <a:srgbClr val="434343"/>
                </a:solidFill>
              </a:rPr>
              <a:t>There isn’t a formal help document but instead specific sections have FAQs related to the topics of that area. For example, there are FAQs found in Pet Care, Pet Cost, and Adoption Process section. These allow the user to find general information without having to leave the app and search elsewhere. A help document or FAQs related to the systems functions should be implemented in the next iteration and will more than likely be located in the footer along with a contact us section. </a:t>
            </a:r>
          </a:p>
          <a:p>
            <a:pPr lvl="0" rtl="0">
              <a:spcBef>
                <a:spcPts val="0"/>
              </a:spcBef>
              <a:buNone/>
            </a:pPr>
            <a:r>
              <a:t/>
            </a:r>
            <a:endParaRPr b="1" sz="1100">
              <a:solidFill>
                <a:schemeClr val="dk1"/>
              </a:solidFill>
            </a:endParaRP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Heuristic Evaluation</a:t>
            </a:r>
          </a:p>
        </p:txBody>
      </p:sp>
      <p:sp>
        <p:nvSpPr>
          <p:cNvPr id="413" name="Shape 413"/>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a:spcBef>
                <a:spcPts val="0"/>
              </a:spcBef>
              <a:spcAft>
                <a:spcPts val="0"/>
              </a:spcAft>
              <a:buNone/>
            </a:pPr>
            <a:r>
              <a:rPr b="1" lang="en" sz="1100">
                <a:solidFill>
                  <a:schemeClr val="dk1"/>
                </a:solidFill>
              </a:rPr>
              <a:t>Skills</a:t>
            </a:r>
          </a:p>
          <a:p>
            <a:pPr lvl="0">
              <a:spcBef>
                <a:spcPts val="0"/>
              </a:spcBef>
              <a:buNone/>
            </a:pPr>
            <a:r>
              <a:rPr lang="en" sz="1100">
                <a:solidFill>
                  <a:srgbClr val="434343"/>
                </a:solidFill>
              </a:rPr>
              <a:t>The system supports both novice and expert users. Those who just want information to those who want to find a pet match and use the “favorites” as a way if selecting a pet.</a:t>
            </a:r>
          </a:p>
          <a:p>
            <a:pPr lvl="0">
              <a:spcBef>
                <a:spcPts val="0"/>
              </a:spcBef>
              <a:spcAft>
                <a:spcPts val="0"/>
              </a:spcAft>
              <a:buNone/>
            </a:pPr>
            <a:r>
              <a:rPr b="1" lang="en" sz="1100">
                <a:solidFill>
                  <a:schemeClr val="dk1"/>
                </a:solidFill>
              </a:rPr>
              <a:t>Pleasurable and respectful interaction with user</a:t>
            </a:r>
          </a:p>
          <a:p>
            <a:pPr indent="-298450" lvl="0" marL="457200">
              <a:spcBef>
                <a:spcPts val="0"/>
              </a:spcBef>
              <a:spcAft>
                <a:spcPts val="0"/>
              </a:spcAft>
              <a:buClr>
                <a:srgbClr val="434343"/>
              </a:buClr>
              <a:buSzPct val="100000"/>
            </a:pPr>
            <a:r>
              <a:rPr lang="en" sz="1100">
                <a:solidFill>
                  <a:srgbClr val="434343"/>
                </a:solidFill>
              </a:rPr>
              <a:t>Typing requirements are minimal for question interfaces</a:t>
            </a:r>
          </a:p>
          <a:p>
            <a:pPr indent="-298450" lvl="0" marL="457200">
              <a:spcBef>
                <a:spcPts val="0"/>
              </a:spcBef>
              <a:spcAft>
                <a:spcPts val="0"/>
              </a:spcAft>
              <a:buClr>
                <a:srgbClr val="434343"/>
              </a:buClr>
              <a:buSzPct val="100000"/>
            </a:pPr>
            <a:r>
              <a:rPr lang="en" sz="1100">
                <a:solidFill>
                  <a:srgbClr val="434343"/>
                </a:solidFill>
              </a:rPr>
              <a:t>User only has to enter zip code and system calculates list in their  area</a:t>
            </a:r>
          </a:p>
          <a:p>
            <a:pPr indent="-298450" lvl="0" marL="457200" rtl="0">
              <a:spcBef>
                <a:spcPts val="0"/>
              </a:spcBef>
              <a:buClr>
                <a:srgbClr val="434343"/>
              </a:buClr>
              <a:buSzPct val="100000"/>
            </a:pPr>
            <a:r>
              <a:rPr lang="en" sz="1100">
                <a:solidFill>
                  <a:srgbClr val="434343"/>
                </a:solidFill>
              </a:rPr>
              <a:t>System does not correct typos or offer corrections</a:t>
            </a:r>
          </a:p>
          <a:p>
            <a:pPr lvl="0">
              <a:spcBef>
                <a:spcPts val="0"/>
              </a:spcBef>
              <a:spcAft>
                <a:spcPts val="0"/>
              </a:spcAft>
              <a:buNone/>
            </a:pPr>
            <a:r>
              <a:rPr b="1" lang="en" sz="1100">
                <a:solidFill>
                  <a:schemeClr val="dk1"/>
                </a:solidFill>
              </a:rPr>
              <a:t>Privacy</a:t>
            </a:r>
          </a:p>
          <a:p>
            <a:pPr lvl="0">
              <a:spcBef>
                <a:spcPts val="0"/>
              </a:spcBef>
              <a:buNone/>
            </a:pPr>
            <a:r>
              <a:rPr lang="en" sz="1100">
                <a:solidFill>
                  <a:srgbClr val="434343"/>
                </a:solidFill>
              </a:rPr>
              <a:t>No privacy issues at this time. If app is further developed to include creating an account and selecting favorite pets to view later, then appropriate privacy settings will be applied.</a:t>
            </a:r>
          </a:p>
          <a:p>
            <a:pPr lvl="0" rtl="0">
              <a:spcBef>
                <a:spcPts val="0"/>
              </a:spcBef>
              <a:buNone/>
            </a:pPr>
            <a:r>
              <a:t/>
            </a:r>
            <a:endParaRPr b="1" sz="1100">
              <a:solidFill>
                <a:srgbClr val="000000"/>
              </a:solidFill>
              <a:latin typeface="Arial"/>
              <a:ea typeface="Arial"/>
              <a:cs typeface="Arial"/>
              <a:sym typeface="Arial"/>
            </a:endParaRPr>
          </a:p>
          <a:p>
            <a:pPr lvl="0" rtl="0">
              <a:spcBef>
                <a:spcPts val="0"/>
              </a:spcBef>
              <a:buNone/>
            </a:pPr>
            <a:r>
              <a:t/>
            </a:r>
            <a:endParaRPr b="1" sz="1100">
              <a:solidFill>
                <a:schemeClr val="dk1"/>
              </a:solidFill>
            </a:endParaRP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Insights From Usability Evaluation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Insights from Usability Evaluation</a:t>
            </a:r>
          </a:p>
        </p:txBody>
      </p:sp>
      <p:sp>
        <p:nvSpPr>
          <p:cNvPr id="424" name="Shape 424"/>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2400">
                <a:solidFill>
                  <a:schemeClr val="dk1"/>
                </a:solidFill>
              </a:rPr>
              <a:t>We are updating prototype and will be conducting user testing in the next day or so.</a:t>
            </a:r>
          </a:p>
          <a:p>
            <a:pPr lvl="0" rtl="0">
              <a:spcBef>
                <a:spcPts val="0"/>
              </a:spcBef>
              <a:buNone/>
            </a:pPr>
            <a:r>
              <a:t/>
            </a:r>
            <a:endParaRPr b="1" sz="1100">
              <a:solidFill>
                <a:srgbClr val="000000"/>
              </a:solidFill>
              <a:latin typeface="Arial"/>
              <a:ea typeface="Arial"/>
              <a:cs typeface="Arial"/>
              <a:sym typeface="Arial"/>
            </a:endParaRPr>
          </a:p>
          <a:p>
            <a:pPr lvl="0" rtl="0">
              <a:spcBef>
                <a:spcPts val="0"/>
              </a:spcBef>
              <a:buNone/>
            </a:pPr>
            <a:r>
              <a:t/>
            </a:r>
            <a:endParaRPr b="1" sz="1100">
              <a:solidFill>
                <a:schemeClr val="dk1"/>
              </a:solidFill>
            </a:endParaRP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Key Insight</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System Concept Statement</a:t>
            </a:r>
          </a:p>
        </p:txBody>
      </p:sp>
      <p:sp>
        <p:nvSpPr>
          <p:cNvPr id="155" name="Shape 155"/>
          <p:cNvSpPr txBox="1"/>
          <p:nvPr>
            <p:ph idx="2" type="body"/>
          </p:nvPr>
        </p:nvSpPr>
        <p:spPr>
          <a:xfrm>
            <a:off x="4761400" y="220425"/>
            <a:ext cx="4232400" cy="4673400"/>
          </a:xfrm>
          <a:prstGeom prst="rect">
            <a:avLst/>
          </a:prstGeom>
        </p:spPr>
        <p:txBody>
          <a:bodyPr anchorCtr="0" anchor="t" bIns="91425" lIns="91425" rIns="91425" wrap="square" tIns="91425">
            <a:noAutofit/>
          </a:bodyPr>
          <a:lstStyle/>
          <a:p>
            <a:pPr lvl="0" rtl="0" algn="just">
              <a:spcBef>
                <a:spcPts val="0"/>
              </a:spcBef>
              <a:spcAft>
                <a:spcPts val="0"/>
              </a:spcAft>
              <a:buNone/>
            </a:pPr>
            <a:r>
              <a:rPr b="1" lang="en" sz="1100">
                <a:solidFill>
                  <a:srgbClr val="1A9988"/>
                </a:solidFill>
              </a:rPr>
              <a:t>Adopt a Paw </a:t>
            </a:r>
            <a:r>
              <a:rPr lang="en" sz="1100">
                <a:solidFill>
                  <a:srgbClr val="434343"/>
                </a:solidFill>
              </a:rPr>
              <a:t>is an app that provides first-time pet owner information on pet care, associate costs of owning a pet, the ability to find a pet that matches their lifestyle, and guides them through the adoption process.</a:t>
            </a:r>
          </a:p>
          <a:p>
            <a:pPr lvl="0" rtl="0" algn="just">
              <a:spcBef>
                <a:spcPts val="0"/>
              </a:spcBef>
              <a:spcAft>
                <a:spcPts val="0"/>
              </a:spcAft>
              <a:buNone/>
            </a:pPr>
            <a:r>
              <a:rPr lang="en" sz="1100">
                <a:solidFill>
                  <a:srgbClr val="434343"/>
                </a:solidFill>
              </a:rPr>
              <a:t> </a:t>
            </a:r>
          </a:p>
          <a:p>
            <a:pPr lvl="0" rtl="0" algn="just">
              <a:spcBef>
                <a:spcPts val="0"/>
              </a:spcBef>
              <a:spcAft>
                <a:spcPts val="0"/>
              </a:spcAft>
              <a:buNone/>
            </a:pPr>
            <a:r>
              <a:rPr lang="en" sz="1100">
                <a:solidFill>
                  <a:srgbClr val="434343"/>
                </a:solidFill>
              </a:rPr>
              <a:t>A successful experience for both pet owners and the pet will allow for better-matched adoptions and a well educated pet owner. The bond that will be created between the pet owner and the pet will allow them to have a real home with the care and attention they need. The system will pull information from local shelters that will provide bios, stories, and medical information about pets that are up for adoption. The app will consist of several sections to help educate the user on the responsibilities, cost, and care for their new pet. This app will facilitate the ability to match the user with a pet that fits their personality and lifestyle. The goal for this app is to educate people, and help them understand the responsibilities and challenges of being a good pet owner, this will lower the chance of pet abandonment, and help those abandoned animals be adopted into good homes.</a:t>
            </a:r>
          </a:p>
          <a:p>
            <a:pPr indent="457200" lvl="0" rtl="0" algn="just">
              <a:spcBef>
                <a:spcPts val="0"/>
              </a:spcBef>
              <a:spcAft>
                <a:spcPts val="0"/>
              </a:spcAft>
              <a:buNone/>
            </a:pPr>
            <a:r>
              <a:t/>
            </a:r>
            <a:endParaRPr b="1" sz="1200">
              <a:solidFill>
                <a:schemeClr val="dk1"/>
              </a:solidFill>
            </a:endParaRPr>
          </a:p>
        </p:txBody>
      </p:sp>
      <p:sp>
        <p:nvSpPr>
          <p:cNvPr id="156" name="Shape 156"/>
          <p:cNvSpPr/>
          <p:nvPr/>
        </p:nvSpPr>
        <p:spPr>
          <a:xfrm>
            <a:off x="825850" y="1173575"/>
            <a:ext cx="768000" cy="51000"/>
          </a:xfrm>
          <a:prstGeom prst="rect">
            <a:avLst/>
          </a:prstGeom>
          <a:solidFill>
            <a:srgbClr val="FFFFFF"/>
          </a:solidFill>
          <a:ln>
            <a:noFill/>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Shape 434"/>
          <p:cNvSpPr txBox="1"/>
          <p:nvPr>
            <p:ph type="title"/>
          </p:nvPr>
        </p:nvSpPr>
        <p:spPr>
          <a:xfrm>
            <a:off x="727650" y="554475"/>
            <a:ext cx="7688700" cy="535200"/>
          </a:xfrm>
          <a:prstGeom prst="rect">
            <a:avLst/>
          </a:prstGeom>
        </p:spPr>
        <p:txBody>
          <a:bodyPr anchorCtr="0" anchor="t" bIns="91425" lIns="91425" rIns="91425" wrap="square" tIns="91425">
            <a:noAutofit/>
          </a:bodyPr>
          <a:lstStyle/>
          <a:p>
            <a:pPr lvl="0" rtl="0">
              <a:spcBef>
                <a:spcPts val="0"/>
              </a:spcBef>
              <a:buNone/>
            </a:pPr>
            <a:r>
              <a:rPr lang="en"/>
              <a:t>What We Learned</a:t>
            </a:r>
          </a:p>
        </p:txBody>
      </p:sp>
      <p:sp>
        <p:nvSpPr>
          <p:cNvPr id="435" name="Shape 435"/>
          <p:cNvSpPr txBox="1"/>
          <p:nvPr>
            <p:ph idx="1" type="body"/>
          </p:nvPr>
        </p:nvSpPr>
        <p:spPr>
          <a:xfrm>
            <a:off x="338000" y="1441200"/>
            <a:ext cx="8494200" cy="3511200"/>
          </a:xfrm>
          <a:prstGeom prst="rect">
            <a:avLst/>
          </a:prstGeom>
        </p:spPr>
        <p:txBody>
          <a:bodyPr anchorCtr="0" anchor="t" bIns="91425" lIns="91425" rIns="91425" wrap="square" tIns="91425">
            <a:noAutofit/>
          </a:bodyPr>
          <a:lstStyle/>
          <a:p>
            <a:pPr lvl="0" rtl="0">
              <a:spcBef>
                <a:spcPts val="0"/>
              </a:spcBef>
              <a:spcAft>
                <a:spcPts val="0"/>
              </a:spcAft>
              <a:buNone/>
            </a:pPr>
            <a:r>
              <a:rPr b="1" lang="en" sz="2400">
                <a:solidFill>
                  <a:schemeClr val="dk1"/>
                </a:solidFill>
              </a:rPr>
              <a:t>To be conducted this week</a:t>
            </a:r>
          </a:p>
          <a:p>
            <a:pPr lvl="0" rtl="0">
              <a:spcBef>
                <a:spcPts val="0"/>
              </a:spcBef>
              <a:buNone/>
            </a:pPr>
            <a:r>
              <a:t/>
            </a:r>
            <a:endParaRPr sz="1100">
              <a:solidFill>
                <a:srgbClr val="434343"/>
              </a:solidFill>
            </a:endParaRPr>
          </a:p>
          <a:p>
            <a:pPr lvl="0" rtl="0">
              <a:spcBef>
                <a:spcPts val="0"/>
              </a:spcBef>
              <a:buNone/>
            </a:pPr>
            <a:r>
              <a:t/>
            </a:r>
            <a:endParaRPr b="1" sz="1100">
              <a:solidFill>
                <a:srgbClr val="000000"/>
              </a:solidFill>
              <a:latin typeface="Arial"/>
              <a:ea typeface="Arial"/>
              <a:cs typeface="Arial"/>
              <a:sym typeface="Arial"/>
            </a:endParaRPr>
          </a:p>
          <a:p>
            <a:pPr lvl="0" rtl="0">
              <a:spcBef>
                <a:spcPts val="0"/>
              </a:spcBef>
              <a:buNone/>
            </a:pPr>
            <a:r>
              <a:t/>
            </a:r>
            <a:endParaRPr b="1" sz="1100">
              <a:solidFill>
                <a:schemeClr val="dk1"/>
              </a:solidFill>
            </a:endParaRPr>
          </a:p>
          <a:p>
            <a:pPr lvl="0" rtl="0">
              <a:spcBef>
                <a:spcPts val="0"/>
              </a:spcBef>
              <a:buNone/>
            </a:pPr>
            <a:r>
              <a:t/>
            </a:r>
            <a:endParaRPr b="1" sz="1100">
              <a:solidFill>
                <a:schemeClr val="dk1"/>
              </a:solidFill>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sz="1100">
              <a:solidFill>
                <a:srgbClr val="000000"/>
              </a:solidFill>
              <a:latin typeface="Times New Roman"/>
              <a:ea typeface="Times New Roman"/>
              <a:cs typeface="Times New Roman"/>
              <a:sym typeface="Times New Roman"/>
            </a:endParaRPr>
          </a:p>
          <a:p>
            <a:pPr lvl="0" rtl="0">
              <a:spcBef>
                <a:spcPts val="0"/>
              </a:spcBef>
              <a:buNone/>
            </a:pPr>
            <a:r>
              <a:t/>
            </a:r>
            <a:endParaRPr sz="1100">
              <a:solidFill>
                <a:srgbClr val="000000"/>
              </a:solidFill>
              <a:latin typeface="Arial"/>
              <a:ea typeface="Arial"/>
              <a:cs typeface="Arial"/>
              <a:sym typeface="Arial"/>
            </a:endParaRPr>
          </a:p>
          <a:p>
            <a:pPr lvl="0" rtl="0">
              <a:spcBef>
                <a:spcPts val="0"/>
              </a:spcBef>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a:spcBef>
                <a:spcPts val="0"/>
              </a:spcBef>
              <a:buNone/>
            </a:pPr>
            <a:r>
              <a:rPr lang="en"/>
              <a:t>Next Steps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What next?</a:t>
            </a:r>
          </a:p>
        </p:txBody>
      </p:sp>
      <p:sp>
        <p:nvSpPr>
          <p:cNvPr id="446" name="Shape 446"/>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spcBef>
                <a:spcPts val="0"/>
              </a:spcBef>
              <a:spcAft>
                <a:spcPts val="1000"/>
              </a:spcAft>
              <a:buNone/>
            </a:pPr>
            <a:r>
              <a:rPr lang="en"/>
              <a:t>If this project were to go further, findings from the usability evaluation would be incorporated into the detailed prototype and another </a:t>
            </a:r>
            <a:r>
              <a:rPr lang="en"/>
              <a:t>iteration</a:t>
            </a:r>
            <a:r>
              <a:rPr lang="en"/>
              <a:t> of user testing would be conducted. </a:t>
            </a:r>
          </a:p>
          <a:p>
            <a:pPr indent="-228600" lvl="0" marL="457200">
              <a:spcBef>
                <a:spcPts val="0"/>
              </a:spcBef>
              <a:spcAft>
                <a:spcPts val="1000"/>
              </a:spcAft>
              <a:buNone/>
            </a:pPr>
            <a:r>
              <a:rPr lang="en"/>
              <a:t>Present the timeline.</a:t>
            </a:r>
          </a:p>
          <a:p>
            <a:pPr indent="-228600" lvl="0" marL="457200">
              <a:spcBef>
                <a:spcPts val="0"/>
              </a:spcBef>
              <a:spcAft>
                <a:spcPts val="1000"/>
              </a:spcAft>
              <a:buNone/>
            </a:pPr>
            <a:r>
              <a:rPr lang="en"/>
              <a:t>Solicit comments on these slides and/or user evaluation on these prototypes and incorporate into the design..</a:t>
            </a:r>
          </a:p>
          <a:p>
            <a:pPr indent="-228600" lvl="0" marL="457200">
              <a:spcBef>
                <a:spcPts val="0"/>
              </a:spcBef>
              <a:spcAft>
                <a:spcPts val="1000"/>
              </a:spcAft>
              <a:buNone/>
            </a:pPr>
            <a:r>
              <a:rPr lang="en"/>
              <a:t>Another round of  user testing and updates to documentation.</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cxnSp>
        <p:nvCxnSpPr>
          <p:cNvPr id="451" name="Shape 451"/>
          <p:cNvCxnSpPr/>
          <p:nvPr/>
        </p:nvCxnSpPr>
        <p:spPr>
          <a:xfrm>
            <a:off x="4067669" y="3263604"/>
            <a:ext cx="4650900" cy="0"/>
          </a:xfrm>
          <a:prstGeom prst="straightConnector1">
            <a:avLst/>
          </a:prstGeom>
          <a:noFill/>
          <a:ln cap="flat" cmpd="sng" w="38100">
            <a:solidFill>
              <a:srgbClr val="666666"/>
            </a:solidFill>
            <a:prstDash val="solid"/>
            <a:round/>
            <a:headEnd len="med" w="med" type="none"/>
            <a:tailEnd len="med" w="med" type="none"/>
          </a:ln>
        </p:spPr>
      </p:cxnSp>
      <p:cxnSp>
        <p:nvCxnSpPr>
          <p:cNvPr id="452" name="Shape 452"/>
          <p:cNvCxnSpPr/>
          <p:nvPr/>
        </p:nvCxnSpPr>
        <p:spPr>
          <a:xfrm>
            <a:off x="662650" y="3263604"/>
            <a:ext cx="3218400" cy="0"/>
          </a:xfrm>
          <a:prstGeom prst="straightConnector1">
            <a:avLst/>
          </a:prstGeom>
          <a:noFill/>
          <a:ln cap="flat" cmpd="sng" w="38100">
            <a:solidFill>
              <a:srgbClr val="B7B7B7"/>
            </a:solidFill>
            <a:prstDash val="solid"/>
            <a:round/>
            <a:headEnd len="med" w="med" type="none"/>
            <a:tailEnd len="med" w="med" type="none"/>
          </a:ln>
        </p:spPr>
      </p:cxnSp>
      <p:sp>
        <p:nvSpPr>
          <p:cNvPr id="453" name="Shape 45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Timeline</a:t>
            </a:r>
          </a:p>
        </p:txBody>
      </p:sp>
      <p:grpSp>
        <p:nvGrpSpPr>
          <p:cNvPr id="454" name="Shape 454"/>
          <p:cNvGrpSpPr/>
          <p:nvPr/>
        </p:nvGrpSpPr>
        <p:grpSpPr>
          <a:xfrm>
            <a:off x="6415277" y="2678680"/>
            <a:ext cx="1029017" cy="1039006"/>
            <a:chOff x="6415277" y="2678680"/>
            <a:chExt cx="1029017" cy="1039006"/>
          </a:xfrm>
        </p:grpSpPr>
        <p:sp>
          <p:nvSpPr>
            <p:cNvPr id="455" name="Shape 455"/>
            <p:cNvSpPr txBox="1"/>
            <p:nvPr/>
          </p:nvSpPr>
          <p:spPr>
            <a:xfrm>
              <a:off x="6415277" y="2856387"/>
              <a:ext cx="1029000" cy="861300"/>
            </a:xfrm>
            <a:prstGeom prst="rect">
              <a:avLst/>
            </a:prstGeom>
            <a:solidFill>
              <a:srgbClr val="666666"/>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User testing</a:t>
              </a:r>
            </a:p>
          </p:txBody>
        </p:sp>
        <p:sp>
          <p:nvSpPr>
            <p:cNvPr id="456" name="Shape 456"/>
            <p:cNvSpPr txBox="1"/>
            <p:nvPr/>
          </p:nvSpPr>
          <p:spPr>
            <a:xfrm>
              <a:off x="6415294" y="2678680"/>
              <a:ext cx="1029000" cy="164100"/>
            </a:xfrm>
            <a:prstGeom prst="rect">
              <a:avLst/>
            </a:prstGeom>
            <a:solidFill>
              <a:srgbClr val="666666"/>
            </a:solidFill>
            <a:ln>
              <a:noFill/>
            </a:ln>
          </p:spPr>
          <p:txBody>
            <a:bodyPr anchorCtr="0" anchor="ctr" bIns="91425" lIns="91425" rIns="91425" wrap="square" tIns="91425">
              <a:noAutofit/>
            </a:bodyPr>
            <a:lstStyle/>
            <a:p>
              <a:pPr lvl="0" algn="ctr">
                <a:spcBef>
                  <a:spcPts val="0"/>
                </a:spcBef>
                <a:buNone/>
              </a:pPr>
              <a:r>
                <a:t/>
              </a:r>
              <a:endParaRPr sz="700">
                <a:solidFill>
                  <a:srgbClr val="FFFFFF"/>
                </a:solidFill>
                <a:latin typeface="Raleway"/>
                <a:ea typeface="Raleway"/>
                <a:cs typeface="Raleway"/>
                <a:sym typeface="Raleway"/>
              </a:endParaRPr>
            </a:p>
          </p:txBody>
        </p:sp>
      </p:grpSp>
      <p:grpSp>
        <p:nvGrpSpPr>
          <p:cNvPr id="457" name="Shape 457"/>
          <p:cNvGrpSpPr/>
          <p:nvPr/>
        </p:nvGrpSpPr>
        <p:grpSpPr>
          <a:xfrm>
            <a:off x="7532731" y="2678680"/>
            <a:ext cx="1029011" cy="1039104"/>
            <a:chOff x="7532731" y="2678680"/>
            <a:chExt cx="1029011" cy="1039104"/>
          </a:xfrm>
        </p:grpSpPr>
        <p:sp>
          <p:nvSpPr>
            <p:cNvPr id="458" name="Shape 458"/>
            <p:cNvSpPr txBox="1"/>
            <p:nvPr/>
          </p:nvSpPr>
          <p:spPr>
            <a:xfrm>
              <a:off x="7532731" y="2856484"/>
              <a:ext cx="1029000" cy="861300"/>
            </a:xfrm>
            <a:prstGeom prst="rect">
              <a:avLst/>
            </a:prstGeom>
            <a:solidFill>
              <a:srgbClr val="666666"/>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Dev hand-off</a:t>
              </a:r>
            </a:p>
          </p:txBody>
        </p:sp>
        <p:sp>
          <p:nvSpPr>
            <p:cNvPr id="459" name="Shape 459"/>
            <p:cNvSpPr txBox="1"/>
            <p:nvPr/>
          </p:nvSpPr>
          <p:spPr>
            <a:xfrm>
              <a:off x="7532742" y="2678680"/>
              <a:ext cx="1029000" cy="164100"/>
            </a:xfrm>
            <a:prstGeom prst="rect">
              <a:avLst/>
            </a:prstGeom>
            <a:solidFill>
              <a:srgbClr val="666666"/>
            </a:solidFill>
            <a:ln>
              <a:noFill/>
            </a:ln>
          </p:spPr>
          <p:txBody>
            <a:bodyPr anchorCtr="0" anchor="ctr" bIns="91425" lIns="91425" rIns="91425" wrap="square" tIns="91425">
              <a:noAutofit/>
            </a:bodyPr>
            <a:lstStyle/>
            <a:p>
              <a:pPr lvl="0" algn="l">
                <a:spcBef>
                  <a:spcPts val="0"/>
                </a:spcBef>
                <a:buNone/>
              </a:pPr>
              <a:r>
                <a:t/>
              </a:r>
              <a:endParaRPr sz="700">
                <a:solidFill>
                  <a:srgbClr val="FFFFFF"/>
                </a:solidFill>
                <a:latin typeface="Raleway"/>
                <a:ea typeface="Raleway"/>
                <a:cs typeface="Raleway"/>
                <a:sym typeface="Raleway"/>
              </a:endParaRPr>
            </a:p>
          </p:txBody>
        </p:sp>
      </p:grpSp>
      <p:sp>
        <p:nvSpPr>
          <p:cNvPr id="460" name="Shape 460"/>
          <p:cNvSpPr txBox="1"/>
          <p:nvPr/>
        </p:nvSpPr>
        <p:spPr>
          <a:xfrm>
            <a:off x="5293201" y="2678680"/>
            <a:ext cx="1040700" cy="164100"/>
          </a:xfrm>
          <a:prstGeom prst="rect">
            <a:avLst/>
          </a:prstGeom>
          <a:solidFill>
            <a:schemeClr val="dk1"/>
          </a:solidFill>
          <a:ln>
            <a:noFill/>
          </a:ln>
        </p:spPr>
        <p:txBody>
          <a:bodyPr anchorCtr="0" anchor="ctr" bIns="91425" lIns="91425" rIns="91425" wrap="square" tIns="91425">
            <a:noAutofit/>
          </a:bodyPr>
          <a:lstStyle/>
          <a:p>
            <a:pPr lvl="0" rtl="0" algn="ctr">
              <a:spcBef>
                <a:spcPts val="0"/>
              </a:spcBef>
              <a:buNone/>
            </a:pPr>
            <a:r>
              <a:t/>
            </a:r>
            <a:endParaRPr sz="700">
              <a:solidFill>
                <a:srgbClr val="FFFFFF"/>
              </a:solidFill>
              <a:latin typeface="Raleway"/>
              <a:ea typeface="Raleway"/>
              <a:cs typeface="Raleway"/>
              <a:sym typeface="Raleway"/>
            </a:endParaRPr>
          </a:p>
        </p:txBody>
      </p:sp>
      <p:grpSp>
        <p:nvGrpSpPr>
          <p:cNvPr id="461" name="Shape 461"/>
          <p:cNvGrpSpPr/>
          <p:nvPr/>
        </p:nvGrpSpPr>
        <p:grpSpPr>
          <a:xfrm>
            <a:off x="4180373" y="2678680"/>
            <a:ext cx="1029024" cy="1039007"/>
            <a:chOff x="4180373" y="2678680"/>
            <a:chExt cx="1029024" cy="1039007"/>
          </a:xfrm>
        </p:grpSpPr>
        <p:sp>
          <p:nvSpPr>
            <p:cNvPr id="462" name="Shape 462"/>
            <p:cNvSpPr txBox="1"/>
            <p:nvPr/>
          </p:nvSpPr>
          <p:spPr>
            <a:xfrm>
              <a:off x="4180373" y="2856387"/>
              <a:ext cx="1029000" cy="861300"/>
            </a:xfrm>
            <a:prstGeom prst="rect">
              <a:avLst/>
            </a:prstGeom>
            <a:solidFill>
              <a:srgbClr val="666666"/>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Review</a:t>
              </a:r>
            </a:p>
          </p:txBody>
        </p:sp>
        <p:sp>
          <p:nvSpPr>
            <p:cNvPr id="463" name="Shape 463"/>
            <p:cNvSpPr txBox="1"/>
            <p:nvPr/>
          </p:nvSpPr>
          <p:spPr>
            <a:xfrm>
              <a:off x="4180397" y="2678680"/>
              <a:ext cx="1029000" cy="164100"/>
            </a:xfrm>
            <a:prstGeom prst="rect">
              <a:avLst/>
            </a:prstGeom>
            <a:solidFill>
              <a:srgbClr val="666666"/>
            </a:solidFill>
            <a:ln>
              <a:noFill/>
            </a:ln>
          </p:spPr>
          <p:txBody>
            <a:bodyPr anchorCtr="0" anchor="ctr" bIns="91425" lIns="91425" rIns="91425" wrap="square" tIns="91425">
              <a:noAutofit/>
            </a:bodyPr>
            <a:lstStyle/>
            <a:p>
              <a:pPr lvl="0" algn="l">
                <a:spcBef>
                  <a:spcPts val="0"/>
                </a:spcBef>
                <a:buNone/>
              </a:pPr>
              <a:r>
                <a:t/>
              </a:r>
              <a:endParaRPr sz="700">
                <a:solidFill>
                  <a:srgbClr val="FFFFFF"/>
                </a:solidFill>
                <a:latin typeface="Raleway"/>
                <a:ea typeface="Raleway"/>
                <a:cs typeface="Raleway"/>
                <a:sym typeface="Raleway"/>
              </a:endParaRPr>
            </a:p>
          </p:txBody>
        </p:sp>
      </p:grpSp>
      <p:grpSp>
        <p:nvGrpSpPr>
          <p:cNvPr id="464" name="Shape 464"/>
          <p:cNvGrpSpPr/>
          <p:nvPr/>
        </p:nvGrpSpPr>
        <p:grpSpPr>
          <a:xfrm>
            <a:off x="3062921" y="2678680"/>
            <a:ext cx="1029028" cy="1039008"/>
            <a:chOff x="3062921" y="2678680"/>
            <a:chExt cx="1029028" cy="1039008"/>
          </a:xfrm>
        </p:grpSpPr>
        <p:sp>
          <p:nvSpPr>
            <p:cNvPr id="465" name="Shape 465"/>
            <p:cNvSpPr txBox="1"/>
            <p:nvPr/>
          </p:nvSpPr>
          <p:spPr>
            <a:xfrm>
              <a:off x="3062921" y="2856388"/>
              <a:ext cx="1029000" cy="861300"/>
            </a:xfrm>
            <a:prstGeom prst="rect">
              <a:avLst/>
            </a:prstGeom>
            <a:solidFill>
              <a:schemeClr val="dk1"/>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Wireframes</a:t>
              </a:r>
            </a:p>
          </p:txBody>
        </p:sp>
        <p:sp>
          <p:nvSpPr>
            <p:cNvPr id="466" name="Shape 466"/>
            <p:cNvSpPr txBox="1"/>
            <p:nvPr/>
          </p:nvSpPr>
          <p:spPr>
            <a:xfrm>
              <a:off x="3062949" y="2678680"/>
              <a:ext cx="1029000" cy="164100"/>
            </a:xfrm>
            <a:prstGeom prst="rect">
              <a:avLst/>
            </a:prstGeom>
            <a:solidFill>
              <a:schemeClr val="dk1"/>
            </a:solidFill>
            <a:ln>
              <a:noFill/>
            </a:ln>
          </p:spPr>
          <p:txBody>
            <a:bodyPr anchorCtr="0" anchor="ctr" bIns="91425" lIns="91425" rIns="91425" wrap="square" tIns="91425">
              <a:noAutofit/>
            </a:bodyPr>
            <a:lstStyle/>
            <a:p>
              <a:pPr lvl="0" algn="ctr">
                <a:spcBef>
                  <a:spcPts val="0"/>
                </a:spcBef>
                <a:buNone/>
              </a:pPr>
              <a:r>
                <a:t/>
              </a:r>
              <a:endParaRPr sz="700">
                <a:solidFill>
                  <a:srgbClr val="FFFFFF"/>
                </a:solidFill>
                <a:latin typeface="Raleway"/>
                <a:ea typeface="Raleway"/>
                <a:cs typeface="Raleway"/>
                <a:sym typeface="Raleway"/>
              </a:endParaRPr>
            </a:p>
          </p:txBody>
        </p:sp>
      </p:grpSp>
      <p:grpSp>
        <p:nvGrpSpPr>
          <p:cNvPr id="467" name="Shape 467"/>
          <p:cNvGrpSpPr/>
          <p:nvPr/>
        </p:nvGrpSpPr>
        <p:grpSpPr>
          <a:xfrm>
            <a:off x="1945500" y="2678680"/>
            <a:ext cx="1029000" cy="1038995"/>
            <a:chOff x="1945500" y="2678680"/>
            <a:chExt cx="1029000" cy="1038995"/>
          </a:xfrm>
        </p:grpSpPr>
        <p:sp>
          <p:nvSpPr>
            <p:cNvPr id="468" name="Shape 468"/>
            <p:cNvSpPr txBox="1"/>
            <p:nvPr/>
          </p:nvSpPr>
          <p:spPr>
            <a:xfrm>
              <a:off x="1945500" y="2856375"/>
              <a:ext cx="1029000" cy="861300"/>
            </a:xfrm>
            <a:prstGeom prst="rect">
              <a:avLst/>
            </a:prstGeom>
            <a:solidFill>
              <a:srgbClr val="B7B7B7"/>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User research</a:t>
              </a:r>
            </a:p>
          </p:txBody>
        </p:sp>
        <p:sp>
          <p:nvSpPr>
            <p:cNvPr id="469" name="Shape 469"/>
            <p:cNvSpPr txBox="1"/>
            <p:nvPr/>
          </p:nvSpPr>
          <p:spPr>
            <a:xfrm>
              <a:off x="1945500" y="2678680"/>
              <a:ext cx="1029000" cy="164100"/>
            </a:xfrm>
            <a:prstGeom prst="rect">
              <a:avLst/>
            </a:prstGeom>
            <a:solidFill>
              <a:srgbClr val="B7B7B7"/>
            </a:solidFill>
            <a:ln>
              <a:noFill/>
            </a:ln>
          </p:spPr>
          <p:txBody>
            <a:bodyPr anchorCtr="0" anchor="ctr" bIns="91425" lIns="91425" rIns="91425" wrap="square" tIns="91425">
              <a:noAutofit/>
            </a:bodyPr>
            <a:lstStyle/>
            <a:p>
              <a:pPr lvl="0" algn="l">
                <a:spcBef>
                  <a:spcPts val="0"/>
                </a:spcBef>
                <a:buNone/>
              </a:pPr>
              <a:r>
                <a:t/>
              </a:r>
              <a:endParaRPr sz="700">
                <a:solidFill>
                  <a:srgbClr val="FFFFFF"/>
                </a:solidFill>
                <a:latin typeface="Raleway"/>
                <a:ea typeface="Raleway"/>
                <a:cs typeface="Raleway"/>
                <a:sym typeface="Raleway"/>
              </a:endParaRPr>
            </a:p>
          </p:txBody>
        </p:sp>
      </p:grpSp>
      <p:grpSp>
        <p:nvGrpSpPr>
          <p:cNvPr id="470" name="Shape 470"/>
          <p:cNvGrpSpPr/>
          <p:nvPr/>
        </p:nvGrpSpPr>
        <p:grpSpPr>
          <a:xfrm>
            <a:off x="828040" y="2678680"/>
            <a:ext cx="1029012" cy="1039104"/>
            <a:chOff x="828040" y="2678680"/>
            <a:chExt cx="1029012" cy="1039104"/>
          </a:xfrm>
        </p:grpSpPr>
        <p:sp>
          <p:nvSpPr>
            <p:cNvPr id="471" name="Shape 471"/>
            <p:cNvSpPr txBox="1"/>
            <p:nvPr/>
          </p:nvSpPr>
          <p:spPr>
            <a:xfrm>
              <a:off x="828040" y="2856484"/>
              <a:ext cx="1029000" cy="861300"/>
            </a:xfrm>
            <a:prstGeom prst="rect">
              <a:avLst/>
            </a:prstGeom>
            <a:solidFill>
              <a:srgbClr val="B7B7B7"/>
            </a:solidFill>
            <a:ln>
              <a:noFill/>
            </a:ln>
          </p:spPr>
          <p:txBody>
            <a:bodyPr anchorCtr="0" anchor="ctr" bIns="91425" lIns="91425" rIns="91425" wrap="square" tIns="91425">
              <a:noAutofit/>
            </a:bodyPr>
            <a:lstStyle/>
            <a:p>
              <a:pPr lvl="0" algn="ctr">
                <a:spcBef>
                  <a:spcPts val="0"/>
                </a:spcBef>
                <a:buNone/>
              </a:pPr>
              <a:r>
                <a:rPr lang="en" sz="900">
                  <a:solidFill>
                    <a:srgbClr val="FFFFFF"/>
                  </a:solidFill>
                  <a:latin typeface="Lato"/>
                  <a:ea typeface="Lato"/>
                  <a:cs typeface="Lato"/>
                  <a:sym typeface="Lato"/>
                </a:rPr>
                <a:t>Requirements gathering</a:t>
              </a:r>
            </a:p>
          </p:txBody>
        </p:sp>
        <p:sp>
          <p:nvSpPr>
            <p:cNvPr id="472" name="Shape 472"/>
            <p:cNvSpPr txBox="1"/>
            <p:nvPr/>
          </p:nvSpPr>
          <p:spPr>
            <a:xfrm>
              <a:off x="828052" y="2678680"/>
              <a:ext cx="1029000" cy="164100"/>
            </a:xfrm>
            <a:prstGeom prst="rect">
              <a:avLst/>
            </a:prstGeom>
            <a:solidFill>
              <a:srgbClr val="B7B7B7"/>
            </a:solidFill>
            <a:ln>
              <a:noFill/>
            </a:ln>
          </p:spPr>
          <p:txBody>
            <a:bodyPr anchorCtr="0" anchor="ctr" bIns="91425" lIns="91425" rIns="91425" wrap="square" tIns="91425">
              <a:noAutofit/>
            </a:bodyPr>
            <a:lstStyle/>
            <a:p>
              <a:pPr lvl="0" algn="l">
                <a:spcBef>
                  <a:spcPts val="0"/>
                </a:spcBef>
                <a:buNone/>
              </a:pPr>
              <a:r>
                <a:t/>
              </a:r>
              <a:endParaRPr sz="700">
                <a:solidFill>
                  <a:srgbClr val="FFFFFF"/>
                </a:solidFill>
                <a:latin typeface="Raleway"/>
                <a:ea typeface="Raleway"/>
                <a:cs typeface="Raleway"/>
                <a:sym typeface="Raleway"/>
              </a:endParaRPr>
            </a:p>
          </p:txBody>
        </p:sp>
      </p:grpSp>
      <p:grpSp>
        <p:nvGrpSpPr>
          <p:cNvPr id="473" name="Shape 473"/>
          <p:cNvGrpSpPr/>
          <p:nvPr/>
        </p:nvGrpSpPr>
        <p:grpSpPr>
          <a:xfrm>
            <a:off x="5272390" y="2041983"/>
            <a:ext cx="1368114" cy="1312853"/>
            <a:chOff x="3588475" y="2010171"/>
            <a:chExt cx="1318664" cy="1265400"/>
          </a:xfrm>
        </p:grpSpPr>
        <p:sp>
          <p:nvSpPr>
            <p:cNvPr id="474" name="Shape 474"/>
            <p:cNvSpPr/>
            <p:nvPr/>
          </p:nvSpPr>
          <p:spPr>
            <a:xfrm>
              <a:off x="3588475" y="2010171"/>
              <a:ext cx="1265400" cy="1265400"/>
            </a:xfrm>
            <a:prstGeom prst="blockArc">
              <a:avLst>
                <a:gd fmla="val 10800000" name="adj1"/>
                <a:gd fmla="val 21145742" name="adj2"/>
                <a:gd fmla="val 4708" name="adj3"/>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475" name="Shape 475"/>
            <p:cNvSpPr/>
            <p:nvPr/>
          </p:nvSpPr>
          <p:spPr>
            <a:xfrm rot="10264840">
              <a:off x="4745726" y="2501027"/>
              <a:ext cx="150925" cy="143128"/>
            </a:xfrm>
            <a:prstGeom prst="triangle">
              <a:avLst>
                <a:gd fmla="val 50000" name="adj"/>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grpSp>
        <p:nvGrpSpPr>
          <p:cNvPr id="476" name="Shape 476"/>
          <p:cNvGrpSpPr/>
          <p:nvPr/>
        </p:nvGrpSpPr>
        <p:grpSpPr>
          <a:xfrm rot="10800000">
            <a:off x="6051088" y="3035640"/>
            <a:ext cx="1368114" cy="1312853"/>
            <a:chOff x="3588475" y="2010171"/>
            <a:chExt cx="1318664" cy="1265400"/>
          </a:xfrm>
        </p:grpSpPr>
        <p:sp>
          <p:nvSpPr>
            <p:cNvPr id="477" name="Shape 477"/>
            <p:cNvSpPr/>
            <p:nvPr/>
          </p:nvSpPr>
          <p:spPr>
            <a:xfrm>
              <a:off x="3588475" y="2010171"/>
              <a:ext cx="1265400" cy="1265400"/>
            </a:xfrm>
            <a:prstGeom prst="blockArc">
              <a:avLst>
                <a:gd fmla="val 10800000" name="adj1"/>
                <a:gd fmla="val 21145742" name="adj2"/>
                <a:gd fmla="val 4708" name="adj3"/>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sp>
          <p:nvSpPr>
            <p:cNvPr id="478" name="Shape 478"/>
            <p:cNvSpPr/>
            <p:nvPr/>
          </p:nvSpPr>
          <p:spPr>
            <a:xfrm rot="10264840">
              <a:off x="4745726" y="2501027"/>
              <a:ext cx="150925" cy="143128"/>
            </a:xfrm>
            <a:prstGeom prst="triangle">
              <a:avLst>
                <a:gd fmla="val 50000" name="adj"/>
              </a:avLst>
            </a:prstGeom>
            <a:solidFill>
              <a:srgbClr val="666666"/>
            </a:solidFill>
            <a:ln>
              <a:noFill/>
            </a:ln>
          </p:spPr>
          <p:txBody>
            <a:bodyPr anchorCtr="0" anchor="ctr" bIns="91425" lIns="91425" rIns="91425" wrap="square" tIns="91425">
              <a:noAutofit/>
            </a:bodyPr>
            <a:lstStyle/>
            <a:p>
              <a:pPr lvl="0">
                <a:spcBef>
                  <a:spcPts val="0"/>
                </a:spcBef>
                <a:buNone/>
              </a:pPr>
              <a:r>
                <a:t/>
              </a:r>
              <a:endParaRPr/>
            </a:p>
          </p:txBody>
        </p:sp>
      </p:grpSp>
      <p:sp>
        <p:nvSpPr>
          <p:cNvPr id="479" name="Shape 479"/>
          <p:cNvSpPr txBox="1"/>
          <p:nvPr/>
        </p:nvSpPr>
        <p:spPr>
          <a:xfrm>
            <a:off x="5297833" y="2856463"/>
            <a:ext cx="1029000" cy="861300"/>
          </a:xfrm>
          <a:prstGeom prst="rect">
            <a:avLst/>
          </a:prstGeom>
          <a:solidFill>
            <a:schemeClr val="dk1"/>
          </a:solidFill>
          <a:ln>
            <a:noFill/>
          </a:ln>
        </p:spPr>
        <p:txBody>
          <a:bodyPr anchorCtr="0" anchor="ctr" bIns="91425" lIns="91425" rIns="91425" wrap="square" tIns="91425">
            <a:noAutofit/>
          </a:bodyPr>
          <a:lstStyle/>
          <a:p>
            <a:pPr lvl="0" rtl="0" algn="ctr">
              <a:spcBef>
                <a:spcPts val="0"/>
              </a:spcBef>
              <a:buNone/>
            </a:pPr>
            <a:r>
              <a:rPr lang="en" sz="900">
                <a:solidFill>
                  <a:srgbClr val="FFFFFF"/>
                </a:solidFill>
                <a:latin typeface="Lato"/>
                <a:ea typeface="Lato"/>
                <a:cs typeface="Lato"/>
                <a:sym typeface="Lato"/>
              </a:rPr>
              <a:t>Prototype</a:t>
            </a:r>
          </a:p>
        </p:txBody>
      </p:sp>
      <p:sp>
        <p:nvSpPr>
          <p:cNvPr id="480" name="Shape 480"/>
          <p:cNvSpPr txBox="1"/>
          <p:nvPr/>
        </p:nvSpPr>
        <p:spPr>
          <a:xfrm>
            <a:off x="3062938" y="2856475"/>
            <a:ext cx="1029000" cy="8613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lang="en" sz="900">
                <a:solidFill>
                  <a:srgbClr val="FFFFFF"/>
                </a:solidFill>
                <a:latin typeface="Lato"/>
                <a:ea typeface="Lato"/>
                <a:cs typeface="Lato"/>
                <a:sym typeface="Lato"/>
              </a:rPr>
              <a:t>Wireframes</a:t>
            </a:r>
          </a:p>
        </p:txBody>
      </p:sp>
      <p:sp>
        <p:nvSpPr>
          <p:cNvPr id="481" name="Shape 481"/>
          <p:cNvSpPr txBox="1"/>
          <p:nvPr/>
        </p:nvSpPr>
        <p:spPr>
          <a:xfrm>
            <a:off x="3062938" y="2678680"/>
            <a:ext cx="1029000" cy="164100"/>
          </a:xfrm>
          <a:prstGeom prst="rect">
            <a:avLst/>
          </a:prstGeom>
          <a:solidFill>
            <a:srgbClr val="B7B7B7"/>
          </a:solidFill>
          <a:ln>
            <a:noFill/>
          </a:ln>
        </p:spPr>
        <p:txBody>
          <a:bodyPr anchorCtr="0" anchor="ctr" bIns="91425" lIns="91425" rIns="91425" wrap="square" tIns="91425">
            <a:noAutofit/>
          </a:bodyPr>
          <a:lstStyle/>
          <a:p>
            <a:pPr lvl="0" rtl="0" algn="l">
              <a:spcBef>
                <a:spcPts val="0"/>
              </a:spcBef>
              <a:buNone/>
            </a:pPr>
            <a:r>
              <a:t/>
            </a:r>
            <a:endParaRPr sz="700">
              <a:solidFill>
                <a:srgbClr val="FFFFFF"/>
              </a:solidFill>
              <a:latin typeface="Raleway"/>
              <a:ea typeface="Raleway"/>
              <a:cs typeface="Raleway"/>
              <a:sym typeface="Raleway"/>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729450" y="864300"/>
            <a:ext cx="7021200" cy="2985000"/>
          </a:xfrm>
          <a:prstGeom prst="rect">
            <a:avLst/>
          </a:prstGeom>
        </p:spPr>
        <p:txBody>
          <a:bodyPr anchorCtr="0" anchor="ctr" bIns="91425" lIns="91425" rIns="91425" wrap="square" tIns="91425">
            <a:noAutofit/>
          </a:bodyPr>
          <a:lstStyle/>
          <a:p>
            <a:pPr lvl="0">
              <a:spcBef>
                <a:spcPts val="0"/>
              </a:spcBef>
              <a:buNone/>
            </a:pPr>
            <a:r>
              <a:rPr lang="en"/>
              <a:t>Questions?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lvl="0">
              <a:spcBef>
                <a:spcPts val="0"/>
              </a:spcBef>
              <a:buNone/>
            </a:pPr>
            <a:r>
              <a:rPr lang="en"/>
              <a:t>Resources for Images</a:t>
            </a:r>
          </a:p>
        </p:txBody>
      </p:sp>
      <p:sp>
        <p:nvSpPr>
          <p:cNvPr id="492" name="Shape 492"/>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lvl="0" rtl="0">
              <a:spcBef>
                <a:spcPts val="0"/>
              </a:spcBef>
              <a:spcAft>
                <a:spcPts val="1000"/>
              </a:spcAft>
              <a:buNone/>
            </a:pPr>
            <a:r>
              <a:rPr lang="en" sz="950" u="sng">
                <a:solidFill>
                  <a:srgbClr val="1155CC"/>
                </a:solidFill>
                <a:highlight>
                  <a:srgbClr val="FFFFFF"/>
                </a:highlight>
                <a:latin typeface="Arial"/>
                <a:ea typeface="Arial"/>
                <a:cs typeface="Arial"/>
                <a:sym typeface="Arial"/>
                <a:hlinkClick r:id="rId3"/>
              </a:rPr>
              <a:t>https://pixabay.com/en/photos/animal%20shelter/</a:t>
            </a:r>
          </a:p>
          <a:p>
            <a:pPr lvl="0" rtl="0">
              <a:spcBef>
                <a:spcPts val="0"/>
              </a:spcBef>
              <a:spcAft>
                <a:spcPts val="1000"/>
              </a:spcAft>
              <a:buNone/>
            </a:pPr>
            <a:r>
              <a:rPr lang="en" sz="950" u="sng">
                <a:solidFill>
                  <a:srgbClr val="1155CC"/>
                </a:solidFill>
                <a:highlight>
                  <a:srgbClr val="FFFFFF"/>
                </a:highlight>
                <a:latin typeface="Arial"/>
                <a:ea typeface="Arial"/>
                <a:cs typeface="Arial"/>
                <a:sym typeface="Arial"/>
                <a:hlinkClick r:id="rId4"/>
              </a:rPr>
              <a:t>https://www.pexels.com/search/dogs%20with%20people/</a:t>
            </a:r>
          </a:p>
          <a:p>
            <a:pPr lvl="0" rtl="0">
              <a:spcBef>
                <a:spcPts val="0"/>
              </a:spcBef>
              <a:spcAft>
                <a:spcPts val="1000"/>
              </a:spcAft>
              <a:buNone/>
            </a:pPr>
            <a:r>
              <a:rPr lang="en" sz="950" u="sng">
                <a:solidFill>
                  <a:srgbClr val="1155CC"/>
                </a:solidFill>
                <a:highlight>
                  <a:srgbClr val="FFFFFF"/>
                </a:highlight>
                <a:latin typeface="Arial"/>
                <a:ea typeface="Arial"/>
                <a:cs typeface="Arial"/>
                <a:sym typeface="Arial"/>
                <a:hlinkClick r:id="rId5"/>
              </a:rPr>
              <a:t>http://www.dailymail.co.uk/news/article-2539276/Animal-shelter-bans-public-looking-dogs-seeing-people-time-makes-SAD.html</a:t>
            </a:r>
          </a:p>
          <a:p>
            <a:pPr lvl="0">
              <a:spcBef>
                <a:spcPts val="0"/>
              </a:spcBef>
              <a:spcAft>
                <a:spcPts val="10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lvl="0" rtl="0">
              <a:spcBef>
                <a:spcPts val="0"/>
              </a:spcBef>
              <a:buNone/>
            </a:pPr>
            <a:r>
              <a:rPr lang="en"/>
              <a:t>Exploratory Research</a:t>
            </a:r>
            <a:r>
              <a:rPr lang="en"/>
              <a:t> Summary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a:spcBef>
                <a:spcPts val="0"/>
              </a:spcBef>
              <a:buNone/>
            </a:pPr>
            <a:r>
              <a:rPr lang="en"/>
              <a:t>Guiding Research Questions</a:t>
            </a:r>
          </a:p>
          <a:p>
            <a:pPr lvl="0">
              <a:spcBef>
                <a:spcPts val="0"/>
              </a:spcBef>
              <a:buNone/>
            </a:pPr>
            <a:r>
              <a:t/>
            </a:r>
            <a:endParaRPr/>
          </a:p>
        </p:txBody>
      </p:sp>
      <p:sp>
        <p:nvSpPr>
          <p:cNvPr id="167" name="Shape 167"/>
          <p:cNvSpPr txBox="1"/>
          <p:nvPr>
            <p:ph idx="2" type="body"/>
          </p:nvPr>
        </p:nvSpPr>
        <p:spPr>
          <a:xfrm>
            <a:off x="4732025" y="250450"/>
            <a:ext cx="4232400" cy="3673200"/>
          </a:xfrm>
          <a:prstGeom prst="rect">
            <a:avLst/>
          </a:prstGeom>
        </p:spPr>
        <p:txBody>
          <a:bodyPr anchorCtr="0" anchor="t" bIns="91425" lIns="91425" rIns="91425" wrap="square" tIns="91425">
            <a:noAutofit/>
          </a:bodyPr>
          <a:lstStyle/>
          <a:p>
            <a:pPr lvl="0">
              <a:spcBef>
                <a:spcPts val="0"/>
              </a:spcBef>
              <a:spcAft>
                <a:spcPts val="1000"/>
              </a:spcAft>
              <a:buNone/>
            </a:pPr>
            <a:r>
              <a:t/>
            </a:r>
            <a:endParaRPr b="1" sz="1600">
              <a:solidFill>
                <a:schemeClr val="dk1"/>
              </a:solidFill>
            </a:endParaRPr>
          </a:p>
          <a:p>
            <a:pPr indent="-317500" lvl="0" marL="457200" rtl="0" algn="just">
              <a:spcBef>
                <a:spcPts val="0"/>
              </a:spcBef>
              <a:spcAft>
                <a:spcPts val="0"/>
              </a:spcAft>
              <a:buClr>
                <a:srgbClr val="434343"/>
              </a:buClr>
              <a:buSzPct val="100000"/>
              <a:buFont typeface="Lato"/>
            </a:pPr>
            <a:r>
              <a:rPr lang="en" sz="1400">
                <a:solidFill>
                  <a:srgbClr val="434343"/>
                </a:solidFill>
              </a:rPr>
              <a:t>What motivations are driving the decision to own a pet?</a:t>
            </a:r>
          </a:p>
          <a:p>
            <a:pPr indent="-317500" lvl="0" marL="457200" rtl="0" algn="just">
              <a:spcBef>
                <a:spcPts val="0"/>
              </a:spcBef>
              <a:spcAft>
                <a:spcPts val="0"/>
              </a:spcAft>
              <a:buClr>
                <a:srgbClr val="434343"/>
              </a:buClr>
              <a:buSzPct val="100000"/>
              <a:buFont typeface="Lato"/>
            </a:pPr>
            <a:r>
              <a:rPr lang="en" sz="1400">
                <a:solidFill>
                  <a:srgbClr val="434343"/>
                </a:solidFill>
              </a:rPr>
              <a:t>What misconceptions do users have about owning a pet?</a:t>
            </a:r>
          </a:p>
          <a:p>
            <a:pPr indent="-317500" lvl="0" marL="457200" rtl="0" algn="just">
              <a:spcBef>
                <a:spcPts val="0"/>
              </a:spcBef>
              <a:spcAft>
                <a:spcPts val="0"/>
              </a:spcAft>
              <a:buClr>
                <a:srgbClr val="434343"/>
              </a:buClr>
              <a:buSzPct val="100000"/>
              <a:buFont typeface="Lato"/>
            </a:pPr>
            <a:r>
              <a:rPr lang="en" sz="1400">
                <a:solidFill>
                  <a:srgbClr val="434343"/>
                </a:solidFill>
              </a:rPr>
              <a:t>Does the user understand the responsibilities of being a pet owner (puppy through adult; healthy and sick), and care for the pet? (Vet, health, food, training, and etc.)</a:t>
            </a:r>
          </a:p>
          <a:p>
            <a:pPr indent="-317500" lvl="0" marL="457200" rtl="0" algn="just">
              <a:spcBef>
                <a:spcPts val="0"/>
              </a:spcBef>
              <a:spcAft>
                <a:spcPts val="0"/>
              </a:spcAft>
              <a:buClr>
                <a:srgbClr val="434343"/>
              </a:buClr>
              <a:buSzPct val="100000"/>
              <a:buFont typeface="Lato"/>
            </a:pPr>
            <a:r>
              <a:rPr lang="en" sz="1400">
                <a:solidFill>
                  <a:srgbClr val="434343"/>
                </a:solidFill>
              </a:rPr>
              <a:t>Does the user understand the cost (upfront and lifetime of pet), and does their lifestyle accommodate with owning a pet?</a:t>
            </a:r>
          </a:p>
          <a:p>
            <a:pPr indent="-317500" lvl="0" marL="457200" rtl="0" algn="just">
              <a:spcBef>
                <a:spcPts val="0"/>
              </a:spcBef>
              <a:spcAft>
                <a:spcPts val="0"/>
              </a:spcAft>
              <a:buClr>
                <a:srgbClr val="434343"/>
              </a:buClr>
              <a:buSzPct val="100000"/>
              <a:buFont typeface="Lato"/>
            </a:pPr>
            <a:r>
              <a:rPr lang="en" sz="1400">
                <a:solidFill>
                  <a:srgbClr val="434343"/>
                </a:solidFill>
              </a:rPr>
              <a:t>Will the user and family (if applicable) be able to adjust to a new pet or understand the adjustments?</a:t>
            </a:r>
          </a:p>
          <a:p>
            <a:pPr lvl="0">
              <a:spcBef>
                <a:spcPts val="0"/>
              </a:spcBef>
              <a:spcAft>
                <a:spcPts val="1000"/>
              </a:spcAft>
              <a:buNone/>
            </a:pPr>
            <a:r>
              <a:t/>
            </a:r>
            <a:endParaRPr b="1" sz="1600">
              <a:solidFill>
                <a:schemeClr val="dk1"/>
              </a:solidFill>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rtl="0">
              <a:spcBef>
                <a:spcPts val="0"/>
              </a:spcBef>
              <a:buNone/>
            </a:pPr>
            <a:r>
              <a:rPr lang="en"/>
              <a:t>Research Methods Used</a:t>
            </a:r>
          </a:p>
          <a:p>
            <a:pPr lvl="0" rtl="0">
              <a:spcBef>
                <a:spcPts val="0"/>
              </a:spcBef>
              <a:buNone/>
            </a:pPr>
            <a:r>
              <a:t/>
            </a:r>
            <a:endParaRPr/>
          </a:p>
        </p:txBody>
      </p:sp>
      <p:sp>
        <p:nvSpPr>
          <p:cNvPr id="173" name="Shape 173"/>
          <p:cNvSpPr txBox="1"/>
          <p:nvPr>
            <p:ph idx="2" type="body"/>
          </p:nvPr>
        </p:nvSpPr>
        <p:spPr>
          <a:xfrm>
            <a:off x="4732025" y="250450"/>
            <a:ext cx="4320600" cy="4467000"/>
          </a:xfrm>
          <a:prstGeom prst="rect">
            <a:avLst/>
          </a:prstGeom>
        </p:spPr>
        <p:txBody>
          <a:bodyPr anchorCtr="0" anchor="t" bIns="91425" lIns="91425" rIns="91425" wrap="square" tIns="91425">
            <a:noAutofit/>
          </a:bodyPr>
          <a:lstStyle/>
          <a:p>
            <a:pPr lvl="0" rtl="0">
              <a:spcBef>
                <a:spcPts val="0"/>
              </a:spcBef>
              <a:spcAft>
                <a:spcPts val="1000"/>
              </a:spcAft>
              <a:buNone/>
            </a:pPr>
            <a:r>
              <a:rPr b="1" lang="en" sz="1600">
                <a:solidFill>
                  <a:schemeClr val="dk1"/>
                </a:solidFill>
              </a:rPr>
              <a:t>Qualitative Analyses - Approach and Method</a:t>
            </a:r>
          </a:p>
          <a:p>
            <a:pPr lvl="0" rtl="0" algn="just">
              <a:spcBef>
                <a:spcPts val="0"/>
              </a:spcBef>
              <a:spcAft>
                <a:spcPts val="1200"/>
              </a:spcAft>
              <a:buNone/>
            </a:pPr>
            <a:r>
              <a:rPr lang="en" sz="1200">
                <a:solidFill>
                  <a:srgbClr val="434343"/>
                </a:solidFill>
              </a:rPr>
              <a:t>In order to determine how much knowledge, the user had relating to pet ownership and adoptions we conducted a series of semi-structured interviews using a small sample of the population. In total five participants were interviewed ranging from a various background but all having a common theme of being a first-time pet owner who was looking to adopt. Questions were focused on their motivations for wanting to adopt a pet, they type of lifestyle they had and how it would accommodate a pet, the various cost associated with owning a pet, and their knowledge of how to properly care for a pet. Additional questions were asked to find out how they would go about finding information on the above subject matter. Most said they would Google it, ask the shelter, ask friends, or ask the veterinarian.</a:t>
            </a:r>
          </a:p>
          <a:p>
            <a:pPr lvl="0" rtl="0" algn="just">
              <a:spcBef>
                <a:spcPts val="0"/>
              </a:spcBef>
              <a:spcAft>
                <a:spcPts val="0"/>
              </a:spcAft>
              <a:buNone/>
            </a:pPr>
            <a:r>
              <a:t/>
            </a:r>
            <a:endParaRPr sz="1200">
              <a:solidFill>
                <a:srgbClr val="000000"/>
              </a:solidFill>
            </a:endParaRPr>
          </a:p>
          <a:p>
            <a:pPr lvl="0" rtl="0">
              <a:spcBef>
                <a:spcPts val="0"/>
              </a:spcBef>
              <a:spcAft>
                <a:spcPts val="1000"/>
              </a:spcAft>
              <a:buNone/>
            </a:pPr>
            <a:r>
              <a:t/>
            </a:r>
            <a:endParaRPr b="1" sz="1600">
              <a:solidFill>
                <a:schemeClr val="dk1"/>
              </a:solidFill>
            </a:endParaRP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rtl="0">
              <a:spcBef>
                <a:spcPts val="0"/>
              </a:spcBef>
              <a:buNone/>
            </a:pPr>
            <a:r>
              <a:rPr lang="en"/>
              <a:t>What We Learned</a:t>
            </a:r>
          </a:p>
          <a:p>
            <a:pPr lvl="0" rtl="0">
              <a:spcBef>
                <a:spcPts val="0"/>
              </a:spcBef>
              <a:buNone/>
            </a:pPr>
            <a:r>
              <a:t/>
            </a:r>
            <a:endParaRPr/>
          </a:p>
        </p:txBody>
      </p:sp>
      <p:sp>
        <p:nvSpPr>
          <p:cNvPr id="179" name="Shape 179"/>
          <p:cNvSpPr txBox="1"/>
          <p:nvPr>
            <p:ph idx="2" type="body"/>
          </p:nvPr>
        </p:nvSpPr>
        <p:spPr>
          <a:xfrm>
            <a:off x="4732025" y="88800"/>
            <a:ext cx="4232400" cy="5054700"/>
          </a:xfrm>
          <a:prstGeom prst="rect">
            <a:avLst/>
          </a:prstGeom>
        </p:spPr>
        <p:txBody>
          <a:bodyPr anchorCtr="0" anchor="t" bIns="91425" lIns="91425" rIns="91425" wrap="square" tIns="91425">
            <a:noAutofit/>
          </a:bodyPr>
          <a:lstStyle/>
          <a:p>
            <a:pPr lvl="0" rtl="0">
              <a:spcBef>
                <a:spcPts val="0"/>
              </a:spcBef>
              <a:spcAft>
                <a:spcPts val="0"/>
              </a:spcAft>
              <a:buNone/>
            </a:pPr>
            <a:r>
              <a:rPr b="1" lang="en" sz="1200">
                <a:solidFill>
                  <a:schemeClr val="dk1"/>
                </a:solidFill>
              </a:rPr>
              <a:t>Why they want a pet</a:t>
            </a:r>
          </a:p>
          <a:p>
            <a:pPr lvl="0" rtl="0" algn="just">
              <a:spcBef>
                <a:spcPts val="0"/>
              </a:spcBef>
              <a:spcAft>
                <a:spcPts val="0"/>
              </a:spcAft>
              <a:buNone/>
            </a:pPr>
            <a:r>
              <a:rPr lang="en" sz="1200">
                <a:solidFill>
                  <a:srgbClr val="434343"/>
                </a:solidFill>
              </a:rPr>
              <a:t>Most want one for companionship and to care for them or to help teach their children how to be responsible for someone besides them.</a:t>
            </a:r>
          </a:p>
          <a:p>
            <a:pPr lvl="0" rtl="0">
              <a:spcBef>
                <a:spcPts val="0"/>
              </a:spcBef>
              <a:spcAft>
                <a:spcPts val="0"/>
              </a:spcAft>
              <a:buNone/>
            </a:pPr>
            <a:r>
              <a:t/>
            </a:r>
            <a:endParaRPr sz="1200">
              <a:solidFill>
                <a:srgbClr val="000000"/>
              </a:solidFill>
            </a:endParaRPr>
          </a:p>
          <a:p>
            <a:pPr lvl="0" rtl="0">
              <a:spcBef>
                <a:spcPts val="0"/>
              </a:spcBef>
              <a:spcAft>
                <a:spcPts val="0"/>
              </a:spcAft>
              <a:buNone/>
            </a:pPr>
            <a:r>
              <a:rPr b="1" lang="en" sz="1200">
                <a:solidFill>
                  <a:schemeClr val="dk1"/>
                </a:solidFill>
              </a:rPr>
              <a:t>Life Style</a:t>
            </a:r>
          </a:p>
          <a:p>
            <a:pPr lvl="0" rtl="0" algn="just">
              <a:spcBef>
                <a:spcPts val="0"/>
              </a:spcBef>
              <a:spcAft>
                <a:spcPts val="0"/>
              </a:spcAft>
              <a:buNone/>
            </a:pPr>
            <a:r>
              <a:rPr lang="en" sz="1200">
                <a:solidFill>
                  <a:srgbClr val="434343"/>
                </a:solidFill>
              </a:rPr>
              <a:t>All the participants interviewed stated they have a busy lifestyle that might not accommodate having a dog but it would be something to figure out after they got the dog. The participants said it would be an adjustment that would be worked out with other family members, if applicable.</a:t>
            </a: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rPr b="1" lang="en" sz="1200">
                <a:solidFill>
                  <a:schemeClr val="dk1"/>
                </a:solidFill>
              </a:rPr>
              <a:t>Owner and Pet Match</a:t>
            </a:r>
          </a:p>
          <a:p>
            <a:pPr lvl="0" rtl="0" algn="just">
              <a:spcBef>
                <a:spcPts val="0"/>
              </a:spcBef>
              <a:spcAft>
                <a:spcPts val="0"/>
              </a:spcAft>
              <a:buNone/>
            </a:pPr>
            <a:r>
              <a:rPr lang="en" sz="1200">
                <a:solidFill>
                  <a:srgbClr val="434343"/>
                </a:solidFill>
              </a:rPr>
              <a:t>In junction to life style, all participants had ideas about the criteria when selecting a new dog. Two participants were not looking to start with a puppy as they felt it was too much work and said they’d rather have an adult/older dog. They indicated that they’d like to know more about the breed as far as ease of training, behavioral issues, grooming, interaction with children, other people and other animals. It was also mentioned that if someone in the household had specific allergies they’d like to know what type of dog they could get.</a:t>
            </a:r>
          </a:p>
          <a:p>
            <a:pPr lvl="0" rtl="0" algn="just">
              <a:spcBef>
                <a:spcPts val="0"/>
              </a:spcBef>
              <a:spcAft>
                <a:spcPts val="0"/>
              </a:spcAft>
              <a:buNone/>
            </a:pPr>
            <a:r>
              <a:t/>
            </a:r>
            <a:endParaRPr b="1" sz="1600">
              <a:solidFill>
                <a:schemeClr val="dk1"/>
              </a:solidFill>
            </a:endParaRPr>
          </a:p>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730000" y="1318650"/>
            <a:ext cx="3300900" cy="1687200"/>
          </a:xfrm>
          <a:prstGeom prst="rect">
            <a:avLst/>
          </a:prstGeom>
        </p:spPr>
        <p:txBody>
          <a:bodyPr anchorCtr="0" anchor="t" bIns="91425" lIns="91425" rIns="91425" wrap="square" tIns="91425">
            <a:noAutofit/>
          </a:bodyPr>
          <a:lstStyle/>
          <a:p>
            <a:pPr lvl="0" rtl="0">
              <a:spcBef>
                <a:spcPts val="0"/>
              </a:spcBef>
              <a:buNone/>
            </a:pPr>
            <a:r>
              <a:rPr lang="en"/>
              <a:t>What We Learned</a:t>
            </a:r>
          </a:p>
          <a:p>
            <a:pPr lvl="0" rtl="0">
              <a:spcBef>
                <a:spcPts val="0"/>
              </a:spcBef>
              <a:buNone/>
            </a:pPr>
            <a:r>
              <a:t/>
            </a:r>
            <a:endParaRPr/>
          </a:p>
        </p:txBody>
      </p:sp>
      <p:sp>
        <p:nvSpPr>
          <p:cNvPr id="185" name="Shape 185"/>
          <p:cNvSpPr txBox="1"/>
          <p:nvPr>
            <p:ph idx="2" type="body"/>
          </p:nvPr>
        </p:nvSpPr>
        <p:spPr>
          <a:xfrm>
            <a:off x="4732025" y="88800"/>
            <a:ext cx="4232400" cy="5054700"/>
          </a:xfrm>
          <a:prstGeom prst="rect">
            <a:avLst/>
          </a:prstGeom>
        </p:spPr>
        <p:txBody>
          <a:bodyPr anchorCtr="0" anchor="t" bIns="91425" lIns="91425" rIns="91425" wrap="square" tIns="91425">
            <a:noAutofit/>
          </a:bodyPr>
          <a:lstStyle/>
          <a:p>
            <a:pPr lvl="0" rtl="0" algn="just">
              <a:spcBef>
                <a:spcPts val="0"/>
              </a:spcBef>
              <a:spcAft>
                <a:spcPts val="0"/>
              </a:spcAft>
              <a:buNone/>
            </a:pPr>
            <a:r>
              <a:rPr b="1" lang="en" sz="1200">
                <a:solidFill>
                  <a:schemeClr val="dk1"/>
                </a:solidFill>
              </a:rPr>
              <a:t>Care</a:t>
            </a:r>
          </a:p>
          <a:p>
            <a:pPr lvl="0" rtl="0" algn="just">
              <a:spcBef>
                <a:spcPts val="0"/>
              </a:spcBef>
              <a:spcAft>
                <a:spcPts val="0"/>
              </a:spcAft>
              <a:buNone/>
            </a:pPr>
            <a:r>
              <a:rPr lang="en" sz="1200">
                <a:solidFill>
                  <a:srgbClr val="434343"/>
                </a:solidFill>
              </a:rPr>
              <a:t>When it came to care, most knew they needed to feed, walk, take to the vet, and train but they all seemed unsure but said they’d look to others and the web to help them figure it out. They approached the challenges in the same manner referring to either friends, web, veterinarian or shelter to find their answers.</a:t>
            </a: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rPr b="1" lang="en" sz="1200">
                <a:solidFill>
                  <a:schemeClr val="dk1"/>
                </a:solidFill>
              </a:rPr>
              <a:t>Cost</a:t>
            </a:r>
          </a:p>
          <a:p>
            <a:pPr lvl="0" rtl="0" algn="just">
              <a:spcBef>
                <a:spcPts val="0"/>
              </a:spcBef>
              <a:spcAft>
                <a:spcPts val="0"/>
              </a:spcAft>
              <a:buNone/>
            </a:pPr>
            <a:r>
              <a:rPr lang="en" sz="1200">
                <a:solidFill>
                  <a:srgbClr val="434343"/>
                </a:solidFill>
              </a:rPr>
              <a:t>This was another area that participates had little knowledge and felt that they be able to figure it out. Most guessed or gave a number and when asked how they would investigate it they stated again that they’d ask friends or veterinarian, surf the web, or ask someone at the shelter.</a:t>
            </a:r>
          </a:p>
          <a:p>
            <a:pPr lvl="0" rtl="0" algn="just">
              <a:spcBef>
                <a:spcPts val="0"/>
              </a:spcBef>
              <a:spcAft>
                <a:spcPts val="0"/>
              </a:spcAft>
              <a:buNone/>
            </a:pPr>
            <a:r>
              <a:t/>
            </a:r>
            <a:endParaRPr sz="1100">
              <a:solidFill>
                <a:srgbClr val="000000"/>
              </a:solidFill>
            </a:endParaRPr>
          </a:p>
          <a:p>
            <a:pPr lvl="0" rtl="0" algn="just">
              <a:spcBef>
                <a:spcPts val="0"/>
              </a:spcBef>
              <a:spcAft>
                <a:spcPts val="0"/>
              </a:spcAft>
              <a:buNone/>
            </a:pPr>
            <a:r>
              <a:t/>
            </a:r>
            <a:endParaRPr sz="1100">
              <a:solidFill>
                <a:srgbClr val="000000"/>
              </a:solidFill>
            </a:endParaRP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lvl="0" rtl="0" algn="just">
              <a:spcBef>
                <a:spcPts val="0"/>
              </a:spcBef>
              <a:spcAft>
                <a:spcPts val="0"/>
              </a:spcAft>
              <a:buNone/>
            </a:pPr>
            <a:r>
              <a:t/>
            </a:r>
            <a:endParaRPr b="1" sz="1600">
              <a:solidFill>
                <a:schemeClr val="dk1"/>
              </a:solidFill>
            </a:endParaRP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